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7" r:id="rId2"/>
    <p:sldId id="258" r:id="rId3"/>
    <p:sldId id="264" r:id="rId4"/>
    <p:sldId id="259" r:id="rId5"/>
    <p:sldId id="265" r:id="rId6"/>
    <p:sldId id="266" r:id="rId7"/>
    <p:sldId id="267" r:id="rId8"/>
    <p:sldId id="268" r:id="rId9"/>
    <p:sldId id="269" r:id="rId10"/>
    <p:sldId id="270" r:id="rId11"/>
    <p:sldId id="271" r:id="rId12"/>
    <p:sldId id="260" r:id="rId13"/>
    <p:sldId id="272" r:id="rId14"/>
    <p:sldId id="273" r:id="rId15"/>
    <p:sldId id="274" r:id="rId16"/>
    <p:sldId id="275" r:id="rId17"/>
    <p:sldId id="261" r:id="rId18"/>
    <p:sldId id="276" r:id="rId19"/>
    <p:sldId id="277" r:id="rId20"/>
    <p:sldId id="262"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4" r:id="rId36"/>
    <p:sldId id="295" r:id="rId37"/>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77"/>
    <p:restoredTop sz="94600"/>
  </p:normalViewPr>
  <p:slideViewPr>
    <p:cSldViewPr snapToGrid="0">
      <p:cViewPr varScale="1">
        <p:scale>
          <a:sx n="95" d="100"/>
          <a:sy n="95" d="100"/>
        </p:scale>
        <p:origin x="4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xfrm>
            <a:off x="3886200" y="8686800"/>
            <a:ext cx="2971800" cy="457200"/>
          </a:xfrm>
          <a:prstGeom prst="rect">
            <a:avLst/>
          </a:prstGeom>
          <a:noFill/>
        </p:spPr>
        <p:txBody>
          <a:bodyPr/>
          <a:lstStyle/>
          <a:p>
            <a:fld id="{485038CB-EED6-469E-B6B9-E1BCBBCDF442}" type="slidenum">
              <a:rPr lang="en-US"/>
              <a:pPr/>
              <a:t>10</a:t>
            </a:fld>
            <a:endParaRPr lang="en-US"/>
          </a:p>
        </p:txBody>
      </p:sp>
      <p:sp>
        <p:nvSpPr>
          <p:cNvPr id="59395" name="Rectangle 2"/>
          <p:cNvSpPr>
            <a:spLocks noGrp="1" noRot="1"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599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xfrm>
            <a:off x="3886200" y="8686800"/>
            <a:ext cx="2971800" cy="457200"/>
          </a:xfrm>
          <a:prstGeom prst="rect">
            <a:avLst/>
          </a:prstGeom>
          <a:noFill/>
        </p:spPr>
        <p:txBody>
          <a:bodyPr/>
          <a:lstStyle/>
          <a:p>
            <a:fld id="{6E2FA751-DC0A-4C43-BF4B-B77E4592BA96}" type="slidenum">
              <a:rPr lang="en-US"/>
              <a:pPr/>
              <a:t>11</a:t>
            </a:fld>
            <a:endParaRPr lang="en-US"/>
          </a:p>
        </p:txBody>
      </p:sp>
      <p:sp>
        <p:nvSpPr>
          <p:cNvPr id="60419" name="Rectangle 2"/>
          <p:cNvSpPr>
            <a:spLocks noGrp="1" noRot="1" noChangeAspect="1" noChangeArrowheads="1" noTextEdit="1"/>
          </p:cNvSpPr>
          <p:nvPr>
            <p:ph type="sldImg"/>
          </p:nvPr>
        </p:nvSpPr>
        <p:spPr>
          <a:xfrm>
            <a:off x="1143000" y="685800"/>
            <a:ext cx="4572000" cy="3429000"/>
          </a:xfrm>
          <a:ln/>
        </p:spPr>
      </p:sp>
      <p:sp>
        <p:nvSpPr>
          <p:cNvPr id="604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1811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6200" y="8686800"/>
            <a:ext cx="2971800" cy="457200"/>
          </a:xfrm>
          <a:prstGeom prst="rect">
            <a:avLst/>
          </a:prstGeom>
          <a:noFill/>
        </p:spPr>
        <p:txBody>
          <a:bodyPr/>
          <a:lstStyle/>
          <a:p>
            <a:fld id="{2EE6B601-1099-45B0-BE9F-E66F0498238B}" type="slidenum">
              <a:rPr lang="en-US"/>
              <a:pPr/>
              <a:t>13</a:t>
            </a:fld>
            <a:endParaRPr lang="en-US"/>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6917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xfrm>
            <a:off x="3886200" y="8686800"/>
            <a:ext cx="2971800" cy="457200"/>
          </a:xfrm>
          <a:prstGeom prst="rect">
            <a:avLst/>
          </a:prstGeom>
          <a:noFill/>
        </p:spPr>
        <p:txBody>
          <a:bodyPr/>
          <a:lstStyle/>
          <a:p>
            <a:fld id="{84CDC84F-D34A-4EB1-9BE3-443BDA6884DB}" type="slidenum">
              <a:rPr lang="en-US"/>
              <a:pPr/>
              <a:t>14</a:t>
            </a:fld>
            <a:endParaRPr lang="en-US"/>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4794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6200" y="8686800"/>
            <a:ext cx="2971800" cy="457200"/>
          </a:xfrm>
          <a:prstGeom prst="rect">
            <a:avLst/>
          </a:prstGeom>
          <a:noFill/>
        </p:spPr>
        <p:txBody>
          <a:bodyPr/>
          <a:lstStyle/>
          <a:p>
            <a:fld id="{C4683A0E-EB47-4E16-B8AD-B217C4C24B99}" type="slidenum">
              <a:rPr lang="en-US"/>
              <a:pPr/>
              <a:t>15</a:t>
            </a:fld>
            <a:endParaRPr lang="en-US"/>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12448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3886200" y="8686800"/>
            <a:ext cx="2971800" cy="457200"/>
          </a:xfrm>
          <a:prstGeom prst="rect">
            <a:avLst/>
          </a:prstGeom>
          <a:noFill/>
        </p:spPr>
        <p:txBody>
          <a:bodyPr/>
          <a:lstStyle/>
          <a:p>
            <a:fld id="{F91898D8-3830-4BFA-BBB1-00C8900EC493}" type="slidenum">
              <a:rPr lang="en-US"/>
              <a:pPr/>
              <a:t>16</a:t>
            </a:fld>
            <a:endParaRPr lang="en-US"/>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32653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886200" y="8686800"/>
            <a:ext cx="2971800" cy="457200"/>
          </a:xfrm>
          <a:prstGeom prst="rect">
            <a:avLst/>
          </a:prstGeom>
          <a:noFill/>
        </p:spPr>
        <p:txBody>
          <a:bodyPr/>
          <a:lstStyle/>
          <a:p>
            <a:fld id="{52E490F5-44A2-4A3F-BE5F-85AE4B06BC28}" type="slidenum">
              <a:rPr lang="en-US"/>
              <a:pPr/>
              <a:t>18</a:t>
            </a:fld>
            <a:endParaRPr lang="en-US"/>
          </a:p>
        </p:txBody>
      </p:sp>
      <p:sp>
        <p:nvSpPr>
          <p:cNvPr id="53251" name="Rectangle 2"/>
          <p:cNvSpPr>
            <a:spLocks noGrp="1" noRot="1"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07149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xfrm>
            <a:off x="3886200" y="8686800"/>
            <a:ext cx="2971800" cy="457200"/>
          </a:xfrm>
          <a:prstGeom prst="rect">
            <a:avLst/>
          </a:prstGeom>
          <a:noFill/>
        </p:spPr>
        <p:txBody>
          <a:bodyPr/>
          <a:lstStyle/>
          <a:p>
            <a:fld id="{B99245BD-AC7B-44ED-B444-B3892D87F552}" type="slidenum">
              <a:rPr lang="en-US"/>
              <a:pPr/>
              <a:t>19</a:t>
            </a:fld>
            <a:endParaRPr lang="en-US"/>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1820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5" name="Shape 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886200" y="8686800"/>
            <a:ext cx="2971800" cy="457200"/>
          </a:xfrm>
          <a:prstGeom prst="rect">
            <a:avLst/>
          </a:prstGeom>
          <a:noFill/>
        </p:spPr>
        <p:txBody>
          <a:bodyPr/>
          <a:lstStyle/>
          <a:p>
            <a:fld id="{AF8E806C-75A3-4452-B535-7FF1218982C7}" type="slidenum">
              <a:rPr lang="en-US"/>
              <a:pPr/>
              <a:t>21</a:t>
            </a:fld>
            <a:endParaRPr lang="en-US"/>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31386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xfrm>
            <a:off x="3886200" y="8686800"/>
            <a:ext cx="2971800" cy="457200"/>
          </a:xfrm>
          <a:prstGeom prst="rect">
            <a:avLst/>
          </a:prstGeom>
          <a:noFill/>
        </p:spPr>
        <p:txBody>
          <a:bodyPr/>
          <a:lstStyle/>
          <a:p>
            <a:fld id="{45703545-82AA-4CF5-ADD5-33E3DABD60A3}" type="slidenum">
              <a:rPr lang="en-US"/>
              <a:pPr/>
              <a:t>22</a:t>
            </a:fld>
            <a:endParaRPr lang="en-US"/>
          </a:p>
        </p:txBody>
      </p:sp>
      <p:sp>
        <p:nvSpPr>
          <p:cNvPr id="56323" name="Rectangle 1026"/>
          <p:cNvSpPr>
            <a:spLocks noGrp="1" noRot="1" noChangeAspect="1" noChangeArrowheads="1" noTextEdit="1"/>
          </p:cNvSpPr>
          <p:nvPr>
            <p:ph type="sldImg"/>
          </p:nvPr>
        </p:nvSpPr>
        <p:spPr>
          <a:xfrm>
            <a:off x="1143000" y="685800"/>
            <a:ext cx="4572000" cy="3429000"/>
          </a:xfrm>
          <a:ln/>
        </p:spPr>
      </p:sp>
      <p:sp>
        <p:nvSpPr>
          <p:cNvPr id="56324" name="Rectangle 1027"/>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57844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3886200" y="8686800"/>
            <a:ext cx="2971800" cy="457200"/>
          </a:xfrm>
          <a:prstGeom prst="rect">
            <a:avLst/>
          </a:prstGeom>
          <a:noFill/>
        </p:spPr>
        <p:txBody>
          <a:bodyPr/>
          <a:lstStyle/>
          <a:p>
            <a:fld id="{029D6012-04D2-4B54-B8D1-11FE6CE7B89E}" type="slidenum">
              <a:rPr lang="en-US"/>
              <a:pPr/>
              <a:t>23</a:t>
            </a:fld>
            <a:endParaRPr lang="en-US"/>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39065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AP Biology</a:t>
            </a:r>
          </a:p>
        </p:txBody>
      </p:sp>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4747A5F5-2C75-496C-90D4-242C654129AD}" type="slidenum">
              <a:rPr lang="en-US"/>
              <a:pPr/>
              <a:t>24</a:t>
            </a:fld>
            <a:endParaRPr lang="en-US"/>
          </a:p>
        </p:txBody>
      </p:sp>
      <p:sp>
        <p:nvSpPr>
          <p:cNvPr id="289794" name="Rectangle 2"/>
          <p:cNvSpPr>
            <a:spLocks noGrp="1" noRot="1" noChangeAspect="1" noChangeArrowheads="1" noTextEdit="1"/>
          </p:cNvSpPr>
          <p:nvPr>
            <p:ph type="sldImg"/>
          </p:nvPr>
        </p:nvSpPr>
        <p:spPr>
          <a:xfrm>
            <a:off x="1181100" y="696913"/>
            <a:ext cx="4648200" cy="3486150"/>
          </a:xfrm>
          <a:ln/>
        </p:spPr>
      </p:sp>
      <p:sp>
        <p:nvSpPr>
          <p:cNvPr id="289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1951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E224CC9-ECA5-5F48-89A5-66F5DBB53C54}" type="slidenum">
              <a:rPr lang="en-US" altLang="x-none" sz="1200"/>
              <a:pPr/>
              <a:t>35</a:t>
            </a:fld>
            <a:endParaRPr lang="en-US" altLang="x-none" sz="1200"/>
          </a:p>
        </p:txBody>
      </p:sp>
      <p:sp>
        <p:nvSpPr>
          <p:cNvPr id="31747" name="Rectangle 2"/>
          <p:cNvSpPr>
            <a:spLocks noGrp="1" noRot="1" noChangeAspect="1" noChangeArrowheads="1" noTextEdit="1"/>
          </p:cNvSpPr>
          <p:nvPr>
            <p:ph type="sldImg"/>
          </p:nvPr>
        </p:nvSpPr>
        <p:spPr>
          <a:xfrm>
            <a:off x="1181100" y="696913"/>
            <a:ext cx="4648200" cy="34861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914400" lvl="2" indent="0" eaLnBrk="1" hangingPunct="1"/>
            <a:endParaRPr lang="x-none" altLang="x-none"/>
          </a:p>
        </p:txBody>
      </p:sp>
    </p:spTree>
    <p:extLst>
      <p:ext uri="{BB962C8B-B14F-4D97-AF65-F5344CB8AC3E}">
        <p14:creationId xmlns:p14="http://schemas.microsoft.com/office/powerpoint/2010/main" val="1331274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81100" y="696913"/>
            <a:ext cx="46482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t>Answer: e</a:t>
            </a:r>
            <a:br>
              <a:rPr lang="en-US" altLang="x-none"/>
            </a:br>
            <a:endParaRPr lang="en-US" altLang="x-none"/>
          </a:p>
          <a:p>
            <a:pPr eaLnBrk="1" hangingPunct="1"/>
            <a:r>
              <a:rPr lang="en-US" altLang="x-none"/>
              <a:t>This question is designed to make students think about experimental design. To have meaning, an experiment to test the proposed question should compare colored (red-black-white) to black-brown-white models and the experiment should be conducted in an area with coral snakes. Answer a is wrong because the question is only relevant in areas where there are coral snakes. Answer b is wrong because there needs to be a comparison, not just a measurement. Answer c is wrong because two variables (color and ring/stripe) are being manipulated simultaneously and so the cause of any differences could not be distinguished. Answer d is not the best because there is no difference in color; however, this would be a reasonable experiment to conduct and would test for the effect of rings, though not effect of color. Answer e is the best because it compares color differences in an area with coral snakes.</a:t>
            </a:r>
          </a:p>
          <a:p>
            <a:endParaRPr lang="en-US" altLang="x-none"/>
          </a:p>
        </p:txBody>
      </p:sp>
      <p:sp>
        <p:nvSpPr>
          <p:cNvPr id="32772" name="Slide Number Placeholder 3"/>
          <p:cNvSpPr>
            <a:spLocks noGrp="1"/>
          </p:cNvSpPr>
          <p:nvPr>
            <p:ph type="sldNum" sz="quarter" idx="5"/>
          </p:nvPr>
        </p:nvSpPr>
        <p:spPr>
          <a:xfrm>
            <a:off x="3886200" y="868680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5875A465-13C4-E24A-9C8B-AAAFC8743CBD}" type="slidenum">
              <a:rPr lang="en-US" altLang="x-none" sz="1200"/>
              <a:pPr/>
              <a:t>36</a:t>
            </a:fld>
            <a:endParaRPr lang="en-US" altLang="x-none" sz="1200"/>
          </a:p>
        </p:txBody>
      </p:sp>
    </p:spTree>
    <p:extLst>
      <p:ext uri="{BB962C8B-B14F-4D97-AF65-F5344CB8AC3E}">
        <p14:creationId xmlns:p14="http://schemas.microsoft.com/office/powerpoint/2010/main" val="49470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886200" y="8686800"/>
            <a:ext cx="2971800" cy="457200"/>
          </a:xfrm>
          <a:prstGeom prst="rect">
            <a:avLst/>
          </a:prstGeom>
          <a:noFill/>
        </p:spPr>
        <p:txBody>
          <a:bodyPr/>
          <a:lstStyle/>
          <a:p>
            <a:fld id="{343E2C60-BC2E-4B42-B1DA-2C5EB54496FA}" type="slidenum">
              <a:rPr lang="en-US"/>
              <a:pPr/>
              <a:t>3</a:t>
            </a:fld>
            <a:endParaRPr lang="en-US"/>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639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xfrm>
            <a:off x="3886200" y="8686800"/>
            <a:ext cx="2971800" cy="457200"/>
          </a:xfrm>
          <a:prstGeom prst="rect">
            <a:avLst/>
          </a:prstGeom>
          <a:noFill/>
        </p:spPr>
        <p:txBody>
          <a:bodyPr/>
          <a:lstStyle/>
          <a:p>
            <a:fld id="{262ECECC-8348-40D2-BB3A-A1FA0788BC39}" type="slidenum">
              <a:rPr lang="en-US"/>
              <a:pPr/>
              <a:t>5</a:t>
            </a:fld>
            <a:endParaRPr lang="en-US"/>
          </a:p>
        </p:txBody>
      </p:sp>
      <p:sp>
        <p:nvSpPr>
          <p:cNvPr id="67587"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31105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886200" y="8686800"/>
            <a:ext cx="2971800" cy="457200"/>
          </a:xfrm>
          <a:prstGeom prst="rect">
            <a:avLst/>
          </a:prstGeom>
          <a:noFill/>
        </p:spPr>
        <p:txBody>
          <a:bodyPr/>
          <a:lstStyle/>
          <a:p>
            <a:fld id="{84F1E702-D4E9-46D1-9101-D2FFCFF8EA61}" type="slidenum">
              <a:rPr lang="en-US"/>
              <a:pPr/>
              <a:t>6</a:t>
            </a:fld>
            <a:endParaRPr lang="en-US"/>
          </a:p>
        </p:txBody>
      </p:sp>
      <p:sp>
        <p:nvSpPr>
          <p:cNvPr id="66563" name="Rectangle 2"/>
          <p:cNvSpPr>
            <a:spLocks noGrp="1" noRot="1" noChangeAspect="1" noChangeArrowheads="1" noTextEdit="1"/>
          </p:cNvSpPr>
          <p:nvPr>
            <p:ph type="sldImg"/>
          </p:nvPr>
        </p:nvSpPr>
        <p:spPr>
          <a:xfrm>
            <a:off x="1143000" y="685800"/>
            <a:ext cx="4572000" cy="3429000"/>
          </a:xfrm>
          <a:ln/>
        </p:spPr>
      </p:sp>
      <p:sp>
        <p:nvSpPr>
          <p:cNvPr id="66564" name="Rectangle 3"/>
          <p:cNvSpPr>
            <a:spLocks noGrp="1" noChangeArrowheads="1"/>
          </p:cNvSpPr>
          <p:nvPr>
            <p:ph type="body" idx="1"/>
          </p:nvPr>
        </p:nvSpPr>
        <p:spPr>
          <a:noFill/>
          <a:ln/>
        </p:spPr>
        <p:txBody>
          <a:bodyPr/>
          <a:lstStyle/>
          <a:p>
            <a:pPr eaLnBrk="1" hangingPunct="1"/>
            <a:r>
              <a:rPr lang="en-US" dirty="0"/>
              <a:t>AP Link—</a:t>
            </a:r>
          </a:p>
        </p:txBody>
      </p:sp>
    </p:spTree>
    <p:extLst>
      <p:ext uri="{BB962C8B-B14F-4D97-AF65-F5344CB8AC3E}">
        <p14:creationId xmlns:p14="http://schemas.microsoft.com/office/powerpoint/2010/main" val="112799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xfrm>
            <a:off x="3886200" y="8686800"/>
            <a:ext cx="2971800" cy="457200"/>
          </a:xfrm>
          <a:prstGeom prst="rect">
            <a:avLst/>
          </a:prstGeom>
          <a:noFill/>
        </p:spPr>
        <p:txBody>
          <a:bodyPr/>
          <a:lstStyle/>
          <a:p>
            <a:fld id="{E1BE56DA-E27E-475C-B8B7-5E55C984C819}" type="slidenum">
              <a:rPr lang="en-US"/>
              <a:pPr/>
              <a:t>7</a:t>
            </a:fld>
            <a:endParaRPr lang="en-US"/>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5193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6200" y="8686800"/>
            <a:ext cx="2971800" cy="457200"/>
          </a:xfrm>
          <a:prstGeom prst="rect">
            <a:avLst/>
          </a:prstGeom>
          <a:noFill/>
        </p:spPr>
        <p:txBody>
          <a:bodyPr/>
          <a:lstStyle/>
          <a:p>
            <a:fld id="{C2A53EB5-92C5-4185-AB8B-2E698C4CAD21}" type="slidenum">
              <a:rPr lang="en-US"/>
              <a:pPr/>
              <a:t>8</a:t>
            </a:fld>
            <a:endParaRPr lang="en-US"/>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313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886200" y="8686800"/>
            <a:ext cx="2971800" cy="457200"/>
          </a:xfrm>
          <a:prstGeom prst="rect">
            <a:avLst/>
          </a:prstGeom>
          <a:noFill/>
        </p:spPr>
        <p:txBody>
          <a:bodyPr/>
          <a:lstStyle/>
          <a:p>
            <a:fld id="{195C608F-CFFD-4339-9DFA-1A495382ECFB}" type="slidenum">
              <a:rPr lang="en-US"/>
              <a:pPr/>
              <a:t>9</a:t>
            </a:fld>
            <a:endParaRPr lang="en-US"/>
          </a:p>
        </p:txBody>
      </p:sp>
      <p:sp>
        <p:nvSpPr>
          <p:cNvPr id="48131" name="Rectangle 2"/>
          <p:cNvSpPr>
            <a:spLocks noGrp="1" noRot="1"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3497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1pPr>
            <a:lvl2pPr marL="457200" marR="0" lvl="1"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6pPr>
            <a:lvl7pPr marL="3200400" marR="0" lvl="6"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7pPr>
            <a:lvl8pPr marL="4572000" marR="0" lvl="7"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8pPr>
            <a:lvl9pPr marL="6400800" marR="0" lvl="8" indent="0" algn="ctr" rtl="0">
              <a:lnSpc>
                <a:spcPct val="100000"/>
              </a:lnSpc>
              <a:spcBef>
                <a:spcPts val="0"/>
              </a:spcBef>
              <a:spcAft>
                <a:spcPts val="0"/>
              </a:spcAft>
              <a:buNone/>
              <a:defRPr sz="1800" b="0" i="0" u="none" strike="noStrike" cap="none">
                <a:solidFill>
                  <a:schemeClr val="dk1"/>
                </a:solidFill>
                <a:latin typeface="Tahoma"/>
                <a:ea typeface="Tahoma"/>
                <a:cs typeface="Tahoma"/>
                <a:sym typeface="Tahoma"/>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Tahoma"/>
              <a:buNone/>
            </a:pPr>
            <a:fld id="{00000000-1234-1234-1234-123412341234}" type="slidenum">
              <a:rPr lang="en-US" sz="1200" b="0" i="0" u="none" strike="noStrike" cap="none">
                <a:solidFill>
                  <a:srgbClr val="898989"/>
                </a:solidFill>
                <a:latin typeface="Tahoma"/>
                <a:ea typeface="Tahoma"/>
                <a:cs typeface="Tahoma"/>
                <a:sym typeface="Tahoma"/>
              </a:rPr>
              <a:t>‹#›</a:t>
            </a:fld>
            <a:endParaRPr lang="en-US" sz="1200" b="0" i="0" u="none" strike="noStrike" cap="none">
              <a:solidFill>
                <a:srgbClr val="898989"/>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hyperlink" Target="file:///C:\Documents%20and%20Settings\goldbergj\Desktop\AP%20PPT%20Lectures\001--Ch01--Themes\Biotech%20Movie%202011.m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3.wmf"/><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www.goldiesroom.org/Shockwave_Pages/044--Phylogenetic%20Tree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descr="01_01MotherOfPearl-L.jpg"/>
          <p:cNvPicPr preferRelativeResize="0"/>
          <p:nvPr/>
        </p:nvPicPr>
        <p:blipFill rotWithShape="1">
          <a:blip r:embed="rId3">
            <a:alphaModFix/>
          </a:blip>
          <a:srcRect/>
          <a:stretch/>
        </p:blipFill>
        <p:spPr>
          <a:xfrm>
            <a:off x="298450" y="261937"/>
            <a:ext cx="8547100" cy="6334125"/>
          </a:xfrm>
          <a:prstGeom prst="rect">
            <a:avLst/>
          </a:prstGeom>
          <a:noFill/>
          <a:ln>
            <a:noFill/>
          </a:ln>
        </p:spPr>
      </p:pic>
      <p:sp>
        <p:nvSpPr>
          <p:cNvPr id="91" name="Shape 91"/>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0" i="0" u="none" strike="noStrike" cap="none">
                <a:solidFill>
                  <a:schemeClr val="lt1"/>
                </a:solidFill>
                <a:latin typeface="Calibri"/>
                <a:ea typeface="Calibri"/>
                <a:cs typeface="Calibri"/>
                <a:sym typeface="Calibri"/>
              </a:rPr>
              <a:t>Introduction to Biology</a:t>
            </a:r>
          </a:p>
        </p:txBody>
      </p:sp>
      <p:sp>
        <p:nvSpPr>
          <p:cNvPr id="92" name="Shape 92"/>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200" b="0" i="0" u="none">
                <a:solidFill>
                  <a:schemeClr val="lt1"/>
                </a:solidFill>
                <a:latin typeface="Calibri"/>
                <a:ea typeface="Calibri"/>
                <a:cs typeface="Calibri"/>
                <a:sym typeface="Calibri"/>
              </a:rPr>
              <a:t>Chapter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7772400" cy="762000"/>
          </a:xfrm>
        </p:spPr>
        <p:txBody>
          <a:bodyPr/>
          <a:lstStyle/>
          <a:p>
            <a:pPr eaLnBrk="1" hangingPunct="1"/>
            <a:r>
              <a:rPr lang="en-US" dirty="0"/>
              <a:t>Unity &amp; Diversity</a:t>
            </a:r>
          </a:p>
        </p:txBody>
      </p:sp>
      <p:sp>
        <p:nvSpPr>
          <p:cNvPr id="270339" name="Rectangle 3" descr="Rectangle: Click to edit Master text styles&#10;Second level&#10;Third level&#10;Fourth level&#10;Fifth level"/>
          <p:cNvSpPr>
            <a:spLocks noGrp="1" noChangeArrowheads="1"/>
          </p:cNvSpPr>
          <p:nvPr>
            <p:ph type="body" idx="1"/>
          </p:nvPr>
        </p:nvSpPr>
        <p:spPr>
          <a:xfrm>
            <a:off x="685800" y="1066800"/>
            <a:ext cx="4343400" cy="4419600"/>
          </a:xfrm>
        </p:spPr>
        <p:txBody>
          <a:bodyPr/>
          <a:lstStyle/>
          <a:p>
            <a:pPr eaLnBrk="1" hangingPunct="1">
              <a:lnSpc>
                <a:spcPct val="90000"/>
              </a:lnSpc>
              <a:buFont typeface="Wingdings" pitchFamily="48" charset="2"/>
              <a:buChar char="§"/>
              <a:defRPr/>
            </a:pPr>
            <a:r>
              <a:rPr lang="en-US" dirty="0"/>
              <a:t>Dual aspects of life on earth</a:t>
            </a:r>
          </a:p>
          <a:p>
            <a:pPr eaLnBrk="1" hangingPunct="1">
              <a:lnSpc>
                <a:spcPct val="90000"/>
              </a:lnSpc>
              <a:buFont typeface="Wingdings" pitchFamily="48" charset="2"/>
              <a:buChar char="§"/>
              <a:defRPr/>
            </a:pPr>
            <a:endParaRPr lang="en-US" sz="900" dirty="0"/>
          </a:p>
          <a:p>
            <a:pPr eaLnBrk="1" hangingPunct="1">
              <a:lnSpc>
                <a:spcPct val="90000"/>
              </a:lnSpc>
              <a:buFont typeface="Wingdings" pitchFamily="48" charset="2"/>
              <a:buChar char="§"/>
              <a:defRPr/>
            </a:pPr>
            <a:r>
              <a:rPr lang="en-US" u="sng" dirty="0">
                <a:solidFill>
                  <a:srgbClr val="CC0000"/>
                </a:solidFill>
                <a:effectLst>
                  <a:outerShdw blurRad="38100" dist="38100" dir="2700000" algn="tl">
                    <a:srgbClr val="C0C0C0"/>
                  </a:outerShdw>
                </a:effectLst>
              </a:rPr>
              <a:t>Unity</a:t>
            </a:r>
          </a:p>
          <a:p>
            <a:pPr lvl="1" eaLnBrk="1" hangingPunct="1">
              <a:lnSpc>
                <a:spcPct val="90000"/>
              </a:lnSpc>
              <a:buFont typeface="Wingdings" pitchFamily="48" charset="2"/>
              <a:buChar char="u"/>
              <a:defRPr/>
            </a:pPr>
            <a:r>
              <a:rPr lang="en-US" dirty="0"/>
              <a:t>What do organisms have in common?</a:t>
            </a:r>
          </a:p>
          <a:p>
            <a:pPr lvl="1" eaLnBrk="1" hangingPunct="1">
              <a:lnSpc>
                <a:spcPct val="90000"/>
              </a:lnSpc>
              <a:buFont typeface="Wingdings" pitchFamily="48" charset="2"/>
              <a:buChar char="u"/>
              <a:defRPr/>
            </a:pPr>
            <a:r>
              <a:rPr lang="en-US" dirty="0"/>
              <a:t>Why do similarities exist?</a:t>
            </a:r>
          </a:p>
          <a:p>
            <a:pPr eaLnBrk="1" hangingPunct="1">
              <a:lnSpc>
                <a:spcPct val="90000"/>
              </a:lnSpc>
              <a:buFont typeface="Wingdings" pitchFamily="48" charset="2"/>
              <a:buChar char="§"/>
              <a:defRPr/>
            </a:pPr>
            <a:r>
              <a:rPr lang="en-US" u="sng" dirty="0">
                <a:solidFill>
                  <a:srgbClr val="CC0000"/>
                </a:solidFill>
                <a:effectLst>
                  <a:outerShdw blurRad="38100" dist="38100" dir="2700000" algn="tl">
                    <a:srgbClr val="C0C0C0"/>
                  </a:outerShdw>
                </a:effectLst>
              </a:rPr>
              <a:t>Diversity</a:t>
            </a:r>
          </a:p>
          <a:p>
            <a:pPr lvl="1" eaLnBrk="1" hangingPunct="1">
              <a:lnSpc>
                <a:spcPct val="90000"/>
              </a:lnSpc>
              <a:buFont typeface="Wingdings" pitchFamily="48" charset="2"/>
              <a:buChar char="u"/>
              <a:defRPr/>
            </a:pPr>
            <a:r>
              <a:rPr lang="en-US" dirty="0"/>
              <a:t>What differences are there between organisms?</a:t>
            </a:r>
          </a:p>
        </p:txBody>
      </p:sp>
      <p:pic>
        <p:nvPicPr>
          <p:cNvPr id="29700" name="Picture 7"/>
          <p:cNvPicPr>
            <a:picLocks noChangeAspect="1" noChangeArrowheads="1"/>
          </p:cNvPicPr>
          <p:nvPr/>
        </p:nvPicPr>
        <p:blipFill>
          <a:blip r:embed="rId4" cstate="print"/>
          <a:srcRect/>
          <a:stretch>
            <a:fillRect/>
          </a:stretch>
        </p:blipFill>
        <p:spPr bwMode="auto">
          <a:xfrm>
            <a:off x="5029200" y="1143000"/>
            <a:ext cx="3886200" cy="2670175"/>
          </a:xfrm>
          <a:prstGeom prst="rect">
            <a:avLst/>
          </a:prstGeom>
          <a:ln>
            <a:noFill/>
          </a:ln>
          <a:effectLst>
            <a:outerShdw blurRad="292100" dist="139700" dir="2700000" algn="tl" rotWithShape="0">
              <a:srgbClr val="333333">
                <a:alpha val="65000"/>
              </a:srgbClr>
            </a:outerShdw>
          </a:effectLst>
        </p:spPr>
      </p:pic>
      <p:grpSp>
        <p:nvGrpSpPr>
          <p:cNvPr id="2" name="Group 11"/>
          <p:cNvGrpSpPr>
            <a:grpSpLocks/>
          </p:cNvGrpSpPr>
          <p:nvPr/>
        </p:nvGrpSpPr>
        <p:grpSpPr bwMode="auto">
          <a:xfrm>
            <a:off x="4699000" y="3667128"/>
            <a:ext cx="3860800" cy="2959100"/>
            <a:chOff x="3168" y="2352"/>
            <a:chExt cx="2240" cy="1720"/>
          </a:xfrm>
        </p:grpSpPr>
        <p:pic>
          <p:nvPicPr>
            <p:cNvPr id="29702" name="Picture 8"/>
            <p:cNvPicPr>
              <a:picLocks noChangeAspect="1" noChangeArrowheads="1"/>
            </p:cNvPicPr>
            <p:nvPr/>
          </p:nvPicPr>
          <p:blipFill>
            <a:blip r:embed="rId5" cstate="print"/>
            <a:srcRect/>
            <a:stretch>
              <a:fillRect/>
            </a:stretch>
          </p:blipFill>
          <p:spPr bwMode="auto">
            <a:xfrm>
              <a:off x="4608" y="3360"/>
              <a:ext cx="800" cy="712"/>
            </a:xfrm>
            <a:prstGeom prst="rect">
              <a:avLst/>
            </a:prstGeom>
            <a:noFill/>
            <a:ln w="9525">
              <a:noFill/>
              <a:miter lim="800000"/>
              <a:headEnd/>
              <a:tailEnd/>
            </a:ln>
          </p:spPr>
        </p:pic>
        <p:sp>
          <p:nvSpPr>
            <p:cNvPr id="29703" name="AutoShape 10"/>
            <p:cNvSpPr>
              <a:spLocks noChangeArrowheads="1"/>
            </p:cNvSpPr>
            <p:nvPr/>
          </p:nvSpPr>
          <p:spPr bwMode="auto">
            <a:xfrm>
              <a:off x="3168" y="2352"/>
              <a:ext cx="1584" cy="912"/>
            </a:xfrm>
            <a:prstGeom prst="wedgeEllipseCallout">
              <a:avLst>
                <a:gd name="adj1" fmla="val 48356"/>
                <a:gd name="adj2" fmla="val 76097"/>
              </a:avLst>
            </a:prstGeom>
            <a:solidFill>
              <a:srgbClr val="FFEA18"/>
            </a:solidFill>
            <a:ln w="38100">
              <a:solidFill>
                <a:srgbClr val="CC0000"/>
              </a:solidFill>
              <a:miter lim="800000"/>
              <a:headEnd/>
              <a:tailEnd/>
            </a:ln>
          </p:spPr>
          <p:txBody>
            <a:bodyPr lIns="18288" tIns="182880" rIns="18288" bIns="182880" anchor="ctr"/>
            <a:lstStyle/>
            <a:p>
              <a:pPr>
                <a:lnSpc>
                  <a:spcPct val="90000"/>
                </a:lnSpc>
              </a:pPr>
              <a:r>
                <a:rPr lang="en-US" sz="1800" dirty="0">
                  <a:solidFill>
                    <a:srgbClr val="0F116A"/>
                  </a:solidFill>
                  <a:latin typeface="Comic Sans MS" pitchFamily="66" charset="0"/>
                </a:rPr>
                <a:t>ANY Thoughts??</a:t>
              </a:r>
            </a:p>
          </p:txBody>
        </p:sp>
      </p:grpSp>
    </p:spTree>
    <p:extLst>
      <p:ext uri="{BB962C8B-B14F-4D97-AF65-F5344CB8AC3E}">
        <p14:creationId xmlns:p14="http://schemas.microsoft.com/office/powerpoint/2010/main" val="2027512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mo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28"/>
          <p:cNvPicPr>
            <a:picLocks noChangeAspect="1" noChangeArrowheads="1"/>
          </p:cNvPicPr>
          <p:nvPr/>
        </p:nvPicPr>
        <p:blipFill>
          <a:blip r:embed="rId3" cstate="print"/>
          <a:srcRect b="890"/>
          <a:stretch>
            <a:fillRect/>
          </a:stretch>
        </p:blipFill>
        <p:spPr bwMode="auto">
          <a:xfrm>
            <a:off x="4511040" y="3276600"/>
            <a:ext cx="4572000" cy="3230562"/>
          </a:xfrm>
          <a:prstGeom prst="rect">
            <a:avLst/>
          </a:prstGeom>
          <a:noFill/>
          <a:ln w="9525">
            <a:noFill/>
            <a:miter lim="800000"/>
            <a:headEnd/>
            <a:tailEnd/>
          </a:ln>
        </p:spPr>
      </p:pic>
      <p:sp>
        <p:nvSpPr>
          <p:cNvPr id="30724" name="Rectangle 1027" descr="Rectangle: Click to edit Master text styles&#10;Second level&#10;Third level&#10;Fourth level&#10;Fifth level"/>
          <p:cNvSpPr>
            <a:spLocks noGrp="1" noChangeArrowheads="1"/>
          </p:cNvSpPr>
          <p:nvPr>
            <p:ph type="body" idx="1"/>
          </p:nvPr>
        </p:nvSpPr>
        <p:spPr>
          <a:xfrm>
            <a:off x="685800" y="1066800"/>
            <a:ext cx="7772400" cy="4419600"/>
          </a:xfrm>
        </p:spPr>
        <p:txBody>
          <a:bodyPr/>
          <a:lstStyle/>
          <a:p>
            <a:pPr eaLnBrk="1" hangingPunct="1"/>
            <a:r>
              <a:rPr lang="en-US" dirty="0"/>
              <a:t>Unity</a:t>
            </a:r>
          </a:p>
          <a:p>
            <a:pPr lvl="1"/>
            <a:r>
              <a:rPr lang="en-US" dirty="0"/>
              <a:t>common biochemistry &amp; physiology</a:t>
            </a:r>
          </a:p>
          <a:p>
            <a:pPr lvl="2"/>
            <a:r>
              <a:rPr lang="en-US" dirty="0"/>
              <a:t>evolutionary relationships</a:t>
            </a:r>
          </a:p>
          <a:p>
            <a:pPr lvl="2"/>
            <a:r>
              <a:rPr lang="en-US" dirty="0"/>
              <a:t>connected through common ancestor</a:t>
            </a:r>
          </a:p>
          <a:p>
            <a:pPr eaLnBrk="1" hangingPunct="1"/>
            <a:r>
              <a:rPr lang="en-US" dirty="0"/>
              <a:t>Diversity</a:t>
            </a:r>
          </a:p>
          <a:p>
            <a:pPr lvl="1" eaLnBrk="1" hangingPunct="1"/>
            <a:r>
              <a:rPr lang="en-US" dirty="0"/>
              <a:t>natural selection</a:t>
            </a:r>
          </a:p>
          <a:p>
            <a:pPr lvl="1" eaLnBrk="1" hangingPunct="1"/>
            <a:r>
              <a:rPr lang="en-US" dirty="0"/>
              <a:t>adaptations allow </a:t>
            </a:r>
            <a:br>
              <a:rPr lang="en-US" dirty="0"/>
            </a:br>
            <a:r>
              <a:rPr lang="en-US" dirty="0"/>
              <a:t>different individuals </a:t>
            </a:r>
            <a:br>
              <a:rPr lang="en-US" dirty="0"/>
            </a:br>
            <a:r>
              <a:rPr lang="en-US" dirty="0"/>
              <a:t>to survive in </a:t>
            </a:r>
            <a:br>
              <a:rPr lang="en-US" dirty="0"/>
            </a:br>
            <a:r>
              <a:rPr lang="en-US" dirty="0"/>
              <a:t>different </a:t>
            </a:r>
            <a:br>
              <a:rPr lang="en-US" dirty="0"/>
            </a:br>
            <a:r>
              <a:rPr lang="en-US" dirty="0"/>
              <a:t>environments</a:t>
            </a:r>
          </a:p>
        </p:txBody>
      </p:sp>
      <p:sp>
        <p:nvSpPr>
          <p:cNvPr id="7" name="Rectangle 2"/>
          <p:cNvSpPr txBox="1">
            <a:spLocks noChangeArrowheads="1"/>
          </p:cNvSpPr>
          <p:nvPr/>
        </p:nvSpPr>
        <p:spPr bwMode="auto">
          <a:xfrm>
            <a:off x="457200" y="304800"/>
            <a:ext cx="8107680" cy="762000"/>
          </a:xfrm>
          <a:prstGeom prst="rect">
            <a:avLst/>
          </a:prstGeom>
          <a:noFill/>
          <a:ln w="9525">
            <a:noFill/>
            <a:miter lim="800000"/>
            <a:headEnd/>
            <a:tailEnd/>
          </a:ln>
        </p:spPr>
        <p:txBody>
          <a:bodyPr vert="horz" wrap="square" lIns="91426" tIns="45714" rIns="91426" bIns="4571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mj-lt"/>
                <a:ea typeface="+mj-ea"/>
                <a:cs typeface="+mj-cs"/>
              </a:rPr>
              <a:t>Evolution </a:t>
            </a:r>
            <a:r>
              <a:rPr lang="en-US" sz="3600" b="1" dirty="0">
                <a:solidFill>
                  <a:schemeClr val="tx1"/>
                </a:solidFill>
                <a:latin typeface="+mj-lt"/>
                <a:ea typeface="+mj-ea"/>
                <a:cs typeface="+mj-cs"/>
              </a:rPr>
              <a:t>e</a:t>
            </a:r>
            <a:r>
              <a:rPr kumimoji="0" lang="en-US" sz="3600" b="1" i="0" u="none" strike="noStrike" kern="0" cap="none" spc="0" normalizeH="0" baseline="0" noProof="0" dirty="0" err="1">
                <a:ln>
                  <a:noFill/>
                </a:ln>
                <a:solidFill>
                  <a:schemeClr val="tx1"/>
                </a:solidFill>
                <a:effectLst/>
                <a:uLnTx/>
                <a:uFillTx/>
                <a:latin typeface="+mj-lt"/>
                <a:ea typeface="+mj-ea"/>
                <a:cs typeface="+mj-cs"/>
              </a:rPr>
              <a:t>xplains</a:t>
            </a:r>
            <a:r>
              <a:rPr kumimoji="0" lang="en-US" sz="3600" b="1" i="0" u="none" strike="noStrike" kern="0" cap="none" spc="0" normalizeH="0" baseline="0" noProof="0" dirty="0">
                <a:ln>
                  <a:noFill/>
                </a:ln>
                <a:solidFill>
                  <a:schemeClr val="tx1"/>
                </a:solidFill>
                <a:effectLst/>
                <a:uLnTx/>
                <a:uFillTx/>
                <a:latin typeface="+mj-lt"/>
                <a:ea typeface="+mj-ea"/>
                <a:cs typeface="+mj-cs"/>
              </a:rPr>
              <a:t> unity &amp; diversity</a:t>
            </a:r>
          </a:p>
        </p:txBody>
      </p:sp>
    </p:spTree>
    <p:extLst>
      <p:ext uri="{BB962C8B-B14F-4D97-AF65-F5344CB8AC3E}">
        <p14:creationId xmlns:p14="http://schemas.microsoft.com/office/powerpoint/2010/main" val="1416094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descr="01_13_FeedbackMechanisms-L.jpg"/>
          <p:cNvPicPr preferRelativeResize="0"/>
          <p:nvPr/>
        </p:nvPicPr>
        <p:blipFill rotWithShape="1">
          <a:blip r:embed="rId3">
            <a:alphaModFix/>
          </a:blip>
          <a:srcRect/>
          <a:stretch/>
        </p:blipFill>
        <p:spPr>
          <a:xfrm>
            <a:off x="6934200" y="2362200"/>
            <a:ext cx="1858961" cy="2895600"/>
          </a:xfrm>
          <a:prstGeom prst="rect">
            <a:avLst/>
          </a:prstGeom>
          <a:noFill/>
          <a:ln>
            <a:noFill/>
          </a:ln>
        </p:spPr>
      </p:pic>
      <p:pic>
        <p:nvPicPr>
          <p:cNvPr id="113" name="Shape 113" descr="01_06_EcosysEnergyFlow-L.jpg"/>
          <p:cNvPicPr preferRelativeResize="0"/>
          <p:nvPr/>
        </p:nvPicPr>
        <p:blipFill rotWithShape="1">
          <a:blip r:embed="rId4">
            <a:alphaModFix/>
          </a:blip>
          <a:srcRect/>
          <a:stretch/>
        </p:blipFill>
        <p:spPr>
          <a:xfrm>
            <a:off x="304800" y="2743200"/>
            <a:ext cx="5410200" cy="2489199"/>
          </a:xfrm>
          <a:prstGeom prst="rect">
            <a:avLst/>
          </a:prstGeom>
          <a:noFill/>
          <a:ln>
            <a:noFill/>
          </a:ln>
        </p:spPr>
      </p:pic>
      <p:sp>
        <p:nvSpPr>
          <p:cNvPr id="114" name="Shape 114"/>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2"/>
              </a:buClr>
              <a:buSzPct val="25000"/>
              <a:buFont typeface="Calibri"/>
              <a:buNone/>
            </a:pPr>
            <a:r>
              <a:rPr lang="en-US" sz="4400" b="1" i="0" u="none" strike="noStrike" cap="none">
                <a:solidFill>
                  <a:schemeClr val="accent2"/>
                </a:solidFill>
                <a:latin typeface="Calibri"/>
                <a:ea typeface="Calibri"/>
                <a:cs typeface="Calibri"/>
                <a:sym typeface="Calibri"/>
              </a:rPr>
              <a:t>Big Ideas in AP Biology</a:t>
            </a:r>
          </a:p>
        </p:txBody>
      </p:sp>
      <p:sp>
        <p:nvSpPr>
          <p:cNvPr id="115" name="Shape 115"/>
          <p:cNvSpPr txBox="1">
            <a:spLocks noGrp="1"/>
          </p:cNvSpPr>
          <p:nvPr>
            <p:ph type="body" idx="1"/>
          </p:nvPr>
        </p:nvSpPr>
        <p:spPr>
          <a:xfrm>
            <a:off x="457200" y="1066800"/>
            <a:ext cx="8458200" cy="5287961"/>
          </a:xfrm>
          <a:prstGeom prst="rect">
            <a:avLst/>
          </a:prstGeom>
          <a:noFill/>
          <a:ln>
            <a:noFill/>
          </a:ln>
        </p:spPr>
        <p:txBody>
          <a:bodyPr lIns="91425" tIns="45700" rIns="91425" bIns="45700" anchor="t" anchorCtr="0">
            <a:noAutofit/>
          </a:bodyPr>
          <a:lstStyle/>
          <a:p>
            <a:pPr marL="1544637" marR="0" lvl="1" indent="-1544637" algn="l" rtl="0">
              <a:lnSpc>
                <a:spcPct val="100000"/>
              </a:lnSpc>
              <a:spcBef>
                <a:spcPts val="0"/>
              </a:spcBef>
              <a:spcAft>
                <a:spcPts val="0"/>
              </a:spcAft>
              <a:buClr>
                <a:schemeClr val="dk1"/>
              </a:buClr>
              <a:buSzPct val="25000"/>
              <a:buFont typeface="Arial"/>
              <a:buNone/>
            </a:pPr>
            <a:r>
              <a:rPr lang="en-US" sz="2800" b="0" i="0" u="sng" strike="noStrike" cap="none">
                <a:solidFill>
                  <a:schemeClr val="dk1"/>
                </a:solidFill>
                <a:latin typeface="Calibri"/>
                <a:ea typeface="Calibri"/>
                <a:cs typeface="Calibri"/>
                <a:sym typeface="Calibri"/>
              </a:rPr>
              <a:t>Big Idea 2</a:t>
            </a:r>
            <a:r>
              <a:rPr lang="en-US" sz="2800" b="0" i="0" u="none" strike="noStrike" cap="none">
                <a:solidFill>
                  <a:schemeClr val="dk1"/>
                </a:solidFill>
                <a:latin typeface="Calibri"/>
                <a:ea typeface="Calibri"/>
                <a:cs typeface="Calibri"/>
                <a:sym typeface="Calibri"/>
              </a:rPr>
              <a:t>: Biological systems utilize free energy and molecular building blocks to grow, to reproduce and to maintain dynamic homeostasis.</a:t>
            </a:r>
          </a:p>
        </p:txBody>
      </p:sp>
      <p:pic>
        <p:nvPicPr>
          <p:cNvPr id="116" name="Shape 116" descr="01_10_DNADirectsDev-L.jpg"/>
          <p:cNvPicPr preferRelativeResize="0"/>
          <p:nvPr/>
        </p:nvPicPr>
        <p:blipFill rotWithShape="1">
          <a:blip r:embed="rId5">
            <a:alphaModFix/>
          </a:blip>
          <a:srcRect/>
          <a:stretch/>
        </p:blipFill>
        <p:spPr>
          <a:xfrm>
            <a:off x="3200400" y="5227637"/>
            <a:ext cx="4038599" cy="16303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4" cstate="print"/>
          <a:srcRect r="1089" b="3600"/>
          <a:stretch>
            <a:fillRect/>
          </a:stretch>
        </p:blipFill>
        <p:spPr bwMode="auto">
          <a:xfrm>
            <a:off x="3962400" y="2083714"/>
            <a:ext cx="4964706" cy="4774286"/>
          </a:xfrm>
          <a:prstGeom prst="rect">
            <a:avLst/>
          </a:prstGeom>
          <a:noFill/>
          <a:ln w="9525">
            <a:noFill/>
            <a:miter lim="800000"/>
            <a:headEnd/>
            <a:tailEnd/>
          </a:ln>
        </p:spPr>
      </p:pic>
      <p:sp>
        <p:nvSpPr>
          <p:cNvPr id="21507" name="Rectangle 2"/>
          <p:cNvSpPr>
            <a:spLocks noGrp="1" noChangeArrowheads="1"/>
          </p:cNvSpPr>
          <p:nvPr>
            <p:ph type="title"/>
          </p:nvPr>
        </p:nvSpPr>
        <p:spPr>
          <a:xfrm>
            <a:off x="457200" y="381000"/>
            <a:ext cx="7772400" cy="762000"/>
          </a:xfrm>
        </p:spPr>
        <p:txBody>
          <a:bodyPr/>
          <a:lstStyle/>
          <a:p>
            <a:pPr eaLnBrk="1" hangingPunct="1"/>
            <a:r>
              <a:rPr lang="en-US" dirty="0"/>
              <a:t>Energy Transfer</a:t>
            </a:r>
          </a:p>
        </p:txBody>
      </p:sp>
      <p:sp>
        <p:nvSpPr>
          <p:cNvPr id="21508" name="Rectangle 3" descr="Rectangle: Click to edit Master text styles&#10;Second level&#10;Third level&#10;Fourth level&#10;Fifth level"/>
          <p:cNvSpPr>
            <a:spLocks noGrp="1" noChangeArrowheads="1"/>
          </p:cNvSpPr>
          <p:nvPr>
            <p:ph type="body" idx="1"/>
          </p:nvPr>
        </p:nvSpPr>
        <p:spPr>
          <a:xfrm>
            <a:off x="685800" y="1066800"/>
            <a:ext cx="7772400" cy="4419600"/>
          </a:xfrm>
        </p:spPr>
        <p:txBody>
          <a:bodyPr/>
          <a:lstStyle/>
          <a:p>
            <a:pPr eaLnBrk="1" hangingPunct="1"/>
            <a:r>
              <a:rPr lang="en-US" dirty="0"/>
              <a:t>life is an open system</a:t>
            </a:r>
          </a:p>
          <a:p>
            <a:pPr lvl="1" eaLnBrk="1" hangingPunct="1"/>
            <a:r>
              <a:rPr lang="en-US" dirty="0"/>
              <a:t>organisms continuously interact </a:t>
            </a:r>
            <a:br>
              <a:rPr lang="en-US" dirty="0"/>
            </a:br>
            <a:r>
              <a:rPr lang="en-US" dirty="0"/>
              <a:t>with the environment</a:t>
            </a:r>
          </a:p>
          <a:p>
            <a:pPr lvl="1" eaLnBrk="1" hangingPunct="1"/>
            <a:r>
              <a:rPr lang="en-US" dirty="0"/>
              <a:t>stuff comes in</a:t>
            </a:r>
            <a:br>
              <a:rPr lang="en-US" dirty="0"/>
            </a:br>
            <a:r>
              <a:rPr lang="en-US" dirty="0"/>
              <a:t>stuff goes out</a:t>
            </a:r>
          </a:p>
          <a:p>
            <a:pPr lvl="1" eaLnBrk="1" hangingPunct="1"/>
            <a:r>
              <a:rPr lang="en-US" dirty="0"/>
              <a:t>energy is used</a:t>
            </a:r>
          </a:p>
        </p:txBody>
      </p:sp>
      <p:sp>
        <p:nvSpPr>
          <p:cNvPr id="272390" name="Rectangle 6"/>
          <p:cNvSpPr>
            <a:spLocks noChangeArrowheads="1"/>
          </p:cNvSpPr>
          <p:nvPr/>
        </p:nvSpPr>
        <p:spPr bwMode="auto">
          <a:xfrm>
            <a:off x="518160" y="4719830"/>
            <a:ext cx="2767013" cy="1261872"/>
          </a:xfrm>
          <a:prstGeom prst="rect">
            <a:avLst/>
          </a:prstGeom>
          <a:noFill/>
          <a:ln w="9525">
            <a:noFill/>
            <a:miter lim="800000"/>
            <a:headEnd/>
            <a:tailEnd/>
          </a:ln>
        </p:spPr>
        <p:txBody>
          <a:bodyPr lIns="91426" tIns="45714" rIns="91426" bIns="45714" anchor="ctr">
            <a:spAutoFit/>
          </a:bodyPr>
          <a:lstStyle/>
          <a:p>
            <a:pPr eaLnBrk="1" hangingPunct="1">
              <a:spcBef>
                <a:spcPct val="20000"/>
              </a:spcBef>
              <a:buClr>
                <a:srgbClr val="0F116A"/>
              </a:buClr>
              <a:buSzPct val="120000"/>
              <a:buFont typeface="Wingdings" pitchFamily="2" charset="2"/>
              <a:buNone/>
            </a:pPr>
            <a:r>
              <a:rPr lang="en-US" sz="3800" b="1" dirty="0">
                <a:solidFill>
                  <a:srgbClr val="CC0000"/>
                </a:solidFill>
              </a:rPr>
              <a:t>Entropy rules!</a:t>
            </a:r>
          </a:p>
        </p:txBody>
      </p:sp>
    </p:spTree>
    <p:extLst>
      <p:ext uri="{BB962C8B-B14F-4D97-AF65-F5344CB8AC3E}">
        <p14:creationId xmlns:p14="http://schemas.microsoft.com/office/powerpoint/2010/main" val="107415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2390"/>
                                        </p:tgtEl>
                                        <p:attrNameLst>
                                          <p:attrName>style.visibility</p:attrName>
                                        </p:attrNameLst>
                                      </p:cBhvr>
                                      <p:to>
                                        <p:strVal val="visible"/>
                                      </p:to>
                                    </p:set>
                                    <p:anim calcmode="lin" valueType="num">
                                      <p:cBhvr>
                                        <p:cTn id="7" dur="500" fill="hold"/>
                                        <p:tgtEl>
                                          <p:spTgt spid="272390"/>
                                        </p:tgtEl>
                                        <p:attrNameLst>
                                          <p:attrName>ppt_w</p:attrName>
                                        </p:attrNameLst>
                                      </p:cBhvr>
                                      <p:tavLst>
                                        <p:tav tm="0">
                                          <p:val>
                                            <p:fltVal val="0"/>
                                          </p:val>
                                        </p:tav>
                                        <p:tav tm="100000">
                                          <p:val>
                                            <p:strVal val="#ppt_w"/>
                                          </p:val>
                                        </p:tav>
                                      </p:tavLst>
                                    </p:anim>
                                    <p:anim calcmode="lin" valueType="num">
                                      <p:cBhvr>
                                        <p:cTn id="8" dur="500" fill="hold"/>
                                        <p:tgtEl>
                                          <p:spTgt spid="27239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cstate="print"/>
          <a:srcRect/>
          <a:stretch>
            <a:fillRect/>
          </a:stretch>
        </p:blipFill>
        <p:spPr bwMode="auto">
          <a:xfrm>
            <a:off x="609600" y="1084265"/>
            <a:ext cx="7924800" cy="5316537"/>
          </a:xfrm>
          <a:prstGeom prst="rect">
            <a:avLst/>
          </a:prstGeom>
          <a:ln>
            <a:noFill/>
          </a:ln>
          <a:effectLst>
            <a:outerShdw blurRad="292100" dist="139700" dir="2700000" algn="tl" rotWithShape="0">
              <a:srgbClr val="333333">
                <a:alpha val="65000"/>
              </a:srgbClr>
            </a:outerShdw>
          </a:effectLst>
        </p:spPr>
      </p:pic>
      <p:sp>
        <p:nvSpPr>
          <p:cNvPr id="5" name="Rectangle 2"/>
          <p:cNvSpPr>
            <a:spLocks noGrp="1" noChangeArrowheads="1"/>
          </p:cNvSpPr>
          <p:nvPr>
            <p:ph type="title"/>
          </p:nvPr>
        </p:nvSpPr>
        <p:spPr>
          <a:xfrm>
            <a:off x="457200" y="381000"/>
            <a:ext cx="7772400" cy="762000"/>
          </a:xfrm>
        </p:spPr>
        <p:txBody>
          <a:bodyPr/>
          <a:lstStyle/>
          <a:p>
            <a:pPr eaLnBrk="1" hangingPunct="1"/>
            <a:r>
              <a:rPr lang="en-US" dirty="0"/>
              <a:t>Energy Transfer</a:t>
            </a:r>
          </a:p>
        </p:txBody>
      </p:sp>
    </p:spTree>
    <p:extLst>
      <p:ext uri="{BB962C8B-B14F-4D97-AF65-F5344CB8AC3E}">
        <p14:creationId xmlns:p14="http://schemas.microsoft.com/office/powerpoint/2010/main" val="20832760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7772400" cy="762000"/>
          </a:xfrm>
        </p:spPr>
        <p:txBody>
          <a:bodyPr/>
          <a:lstStyle/>
          <a:p>
            <a:pPr eaLnBrk="1" hangingPunct="1"/>
            <a:r>
              <a:rPr lang="en-US"/>
              <a:t>Levels of organization</a:t>
            </a:r>
          </a:p>
        </p:txBody>
      </p:sp>
      <p:pic>
        <p:nvPicPr>
          <p:cNvPr id="32771" name="Picture 4"/>
          <p:cNvPicPr>
            <a:picLocks noChangeAspect="1" noChangeArrowheads="1"/>
          </p:cNvPicPr>
          <p:nvPr/>
        </p:nvPicPr>
        <p:blipFill>
          <a:blip r:embed="rId3" cstate="print"/>
          <a:srcRect t="3600" b="3600"/>
          <a:stretch>
            <a:fillRect/>
          </a:stretch>
        </p:blipFill>
        <p:spPr bwMode="auto">
          <a:xfrm>
            <a:off x="533400" y="1016001"/>
            <a:ext cx="7848600" cy="5461000"/>
          </a:xfrm>
          <a:prstGeom prst="rect">
            <a:avLst/>
          </a:prstGeom>
          <a:noFill/>
          <a:ln w="9525">
            <a:noFill/>
            <a:miter lim="800000"/>
            <a:headEnd/>
            <a:tailEnd/>
          </a:ln>
        </p:spPr>
      </p:pic>
    </p:spTree>
    <p:extLst>
      <p:ext uri="{BB962C8B-B14F-4D97-AF65-F5344CB8AC3E}">
        <p14:creationId xmlns:p14="http://schemas.microsoft.com/office/powerpoint/2010/main" val="13482603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7772400" cy="762000"/>
          </a:xfrm>
        </p:spPr>
        <p:txBody>
          <a:bodyPr/>
          <a:lstStyle/>
          <a:p>
            <a:pPr eaLnBrk="1" hangingPunct="1"/>
            <a:r>
              <a:rPr lang="en-US" dirty="0"/>
              <a:t>Form follows function</a:t>
            </a:r>
          </a:p>
        </p:txBody>
      </p:sp>
      <p:sp>
        <p:nvSpPr>
          <p:cNvPr id="24579" name="Rectangle 3" descr="Rectangle: Click to edit Master text styles&#10;Second level&#10;Third level&#10;Fourth level&#10;Fifth level"/>
          <p:cNvSpPr>
            <a:spLocks noGrp="1" noChangeArrowheads="1"/>
          </p:cNvSpPr>
          <p:nvPr>
            <p:ph type="body" idx="1"/>
          </p:nvPr>
        </p:nvSpPr>
        <p:spPr>
          <a:xfrm>
            <a:off x="685800" y="1066800"/>
            <a:ext cx="7772400" cy="4419600"/>
          </a:xfrm>
        </p:spPr>
        <p:txBody>
          <a:bodyPr/>
          <a:lstStyle/>
          <a:p>
            <a:pPr eaLnBrk="1" hangingPunct="1"/>
            <a:r>
              <a:rPr lang="en-US" dirty="0"/>
              <a:t>structure &amp; function are correlated at all levels of biological organization</a:t>
            </a:r>
          </a:p>
        </p:txBody>
      </p:sp>
      <p:pic>
        <p:nvPicPr>
          <p:cNvPr id="24580" name="Picture 4"/>
          <p:cNvPicPr>
            <a:picLocks noChangeAspect="1" noChangeArrowheads="1"/>
          </p:cNvPicPr>
          <p:nvPr/>
        </p:nvPicPr>
        <p:blipFill>
          <a:blip r:embed="rId3" cstate="print"/>
          <a:srcRect/>
          <a:stretch>
            <a:fillRect/>
          </a:stretch>
        </p:blipFill>
        <p:spPr bwMode="auto">
          <a:xfrm>
            <a:off x="1181100" y="2218101"/>
            <a:ext cx="6576060" cy="44112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81193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2"/>
              </a:buClr>
              <a:buSzPct val="25000"/>
              <a:buFont typeface="Calibri"/>
              <a:buNone/>
            </a:pPr>
            <a:r>
              <a:rPr lang="en-US" sz="4400" b="1" i="0" u="none" strike="noStrike" cap="none">
                <a:solidFill>
                  <a:schemeClr val="accent2"/>
                </a:solidFill>
                <a:latin typeface="Calibri"/>
                <a:ea typeface="Calibri"/>
                <a:cs typeface="Calibri"/>
                <a:sym typeface="Calibri"/>
              </a:rPr>
              <a:t>Big Ideas in AP Biology</a:t>
            </a:r>
          </a:p>
        </p:txBody>
      </p:sp>
      <p:sp>
        <p:nvSpPr>
          <p:cNvPr id="122" name="Shape 122"/>
          <p:cNvSpPr txBox="1">
            <a:spLocks noGrp="1"/>
          </p:cNvSpPr>
          <p:nvPr>
            <p:ph type="body" idx="1"/>
          </p:nvPr>
        </p:nvSpPr>
        <p:spPr>
          <a:xfrm>
            <a:off x="457200" y="1066800"/>
            <a:ext cx="8458200" cy="5287961"/>
          </a:xfrm>
          <a:prstGeom prst="rect">
            <a:avLst/>
          </a:prstGeom>
          <a:noFill/>
          <a:ln>
            <a:noFill/>
          </a:ln>
        </p:spPr>
        <p:txBody>
          <a:bodyPr lIns="91425" tIns="45700" rIns="91425" bIns="45700" anchor="t" anchorCtr="0">
            <a:noAutofit/>
          </a:bodyPr>
          <a:lstStyle/>
          <a:p>
            <a:pPr marL="1544637" marR="0" lvl="1" indent="-1544637" algn="l" rtl="0">
              <a:lnSpc>
                <a:spcPct val="100000"/>
              </a:lnSpc>
              <a:spcBef>
                <a:spcPts val="0"/>
              </a:spcBef>
              <a:spcAft>
                <a:spcPts val="0"/>
              </a:spcAft>
              <a:buClr>
                <a:schemeClr val="dk1"/>
              </a:buClr>
              <a:buSzPct val="25000"/>
              <a:buFont typeface="Arial"/>
              <a:buNone/>
            </a:pPr>
            <a:r>
              <a:rPr lang="en-US" sz="2800" b="0" i="0" u="sng" strike="noStrike" cap="none">
                <a:solidFill>
                  <a:schemeClr val="dk1"/>
                </a:solidFill>
                <a:latin typeface="Calibri"/>
                <a:ea typeface="Calibri"/>
                <a:cs typeface="Calibri"/>
                <a:sym typeface="Calibri"/>
              </a:rPr>
              <a:t>Big Idea 3</a:t>
            </a:r>
            <a:r>
              <a:rPr lang="en-US" sz="2800" b="0" i="0" u="none" strike="noStrike" cap="none">
                <a:solidFill>
                  <a:schemeClr val="dk1"/>
                </a:solidFill>
                <a:latin typeface="Calibri"/>
                <a:ea typeface="Calibri"/>
                <a:cs typeface="Calibri"/>
                <a:sym typeface="Calibri"/>
              </a:rPr>
              <a:t>: Living systems store, retrieve, transmit and respond to information essential to life processes.</a:t>
            </a:r>
          </a:p>
        </p:txBody>
      </p:sp>
      <p:pic>
        <p:nvPicPr>
          <p:cNvPr id="123" name="Shape 123"/>
          <p:cNvPicPr preferRelativeResize="0"/>
          <p:nvPr/>
        </p:nvPicPr>
        <p:blipFill rotWithShape="1">
          <a:blip r:embed="rId3">
            <a:alphaModFix/>
          </a:blip>
          <a:srcRect/>
          <a:stretch/>
        </p:blipFill>
        <p:spPr>
          <a:xfrm>
            <a:off x="304800" y="2514600"/>
            <a:ext cx="4140199" cy="4149724"/>
          </a:xfrm>
          <a:prstGeom prst="rect">
            <a:avLst/>
          </a:prstGeom>
          <a:noFill/>
          <a:ln>
            <a:noFill/>
          </a:ln>
        </p:spPr>
      </p:pic>
      <p:pic>
        <p:nvPicPr>
          <p:cNvPr id="124" name="Shape 124"/>
          <p:cNvPicPr preferRelativeResize="0"/>
          <p:nvPr/>
        </p:nvPicPr>
        <p:blipFill rotWithShape="1">
          <a:blip r:embed="rId4">
            <a:alphaModFix/>
          </a:blip>
          <a:srcRect/>
          <a:stretch/>
        </p:blipFill>
        <p:spPr>
          <a:xfrm>
            <a:off x="4876800" y="2590800"/>
            <a:ext cx="3873499" cy="38528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0"/>
          <p:cNvSpPr>
            <a:spLocks noGrp="1" noChangeArrowheads="1"/>
          </p:cNvSpPr>
          <p:nvPr>
            <p:ph type="title"/>
          </p:nvPr>
        </p:nvSpPr>
        <p:spPr>
          <a:xfrm>
            <a:off x="457200" y="381000"/>
            <a:ext cx="7772400" cy="762000"/>
          </a:xfrm>
        </p:spPr>
        <p:txBody>
          <a:bodyPr/>
          <a:lstStyle/>
          <a:p>
            <a:pPr eaLnBrk="1" hangingPunct="1"/>
            <a:r>
              <a:rPr lang="en-US" dirty="0"/>
              <a:t>Continuity &amp; Change</a:t>
            </a:r>
          </a:p>
        </p:txBody>
      </p:sp>
      <p:sp>
        <p:nvSpPr>
          <p:cNvPr id="23555" name="Rectangle 2051" descr="Rectangle: Click to edit Master text styles&#10;Second level&#10;Third level&#10;Fourth level&#10;Fifth level"/>
          <p:cNvSpPr>
            <a:spLocks noGrp="1" noChangeArrowheads="1"/>
          </p:cNvSpPr>
          <p:nvPr>
            <p:ph type="body" idx="1"/>
          </p:nvPr>
        </p:nvSpPr>
        <p:spPr>
          <a:xfrm>
            <a:off x="685800" y="1066800"/>
            <a:ext cx="7772400" cy="4419600"/>
          </a:xfrm>
        </p:spPr>
        <p:txBody>
          <a:bodyPr/>
          <a:lstStyle/>
          <a:p>
            <a:pPr eaLnBrk="1" hangingPunct="1"/>
            <a:r>
              <a:rPr lang="en-US"/>
              <a:t>Continuity of life is based on heritable information in the form of DNA</a:t>
            </a:r>
          </a:p>
          <a:p>
            <a:pPr lvl="1" eaLnBrk="1" hangingPunct="1"/>
            <a:r>
              <a:rPr lang="en-US"/>
              <a:t>DNA – the genetic </a:t>
            </a:r>
            <a:br>
              <a:rPr lang="en-US"/>
            </a:br>
            <a:r>
              <a:rPr lang="en-US"/>
              <a:t>material – carries </a:t>
            </a:r>
            <a:br>
              <a:rPr lang="en-US"/>
            </a:br>
            <a:r>
              <a:rPr lang="en-US"/>
              <a:t>biological information </a:t>
            </a:r>
            <a:br>
              <a:rPr lang="en-US"/>
            </a:br>
            <a:r>
              <a:rPr lang="en-US"/>
              <a:t>from 1 generation </a:t>
            </a:r>
            <a:br>
              <a:rPr lang="en-US"/>
            </a:br>
            <a:r>
              <a:rPr lang="en-US"/>
              <a:t>to the next</a:t>
            </a:r>
          </a:p>
        </p:txBody>
      </p:sp>
      <p:pic>
        <p:nvPicPr>
          <p:cNvPr id="23556" name="Picture 2052"/>
          <p:cNvPicPr>
            <a:picLocks noChangeAspect="1" noChangeArrowheads="1"/>
          </p:cNvPicPr>
          <p:nvPr/>
        </p:nvPicPr>
        <p:blipFill>
          <a:blip r:embed="rId3" cstate="print"/>
          <a:srcRect r="44720" b="7201"/>
          <a:stretch>
            <a:fillRect/>
          </a:stretch>
        </p:blipFill>
        <p:spPr bwMode="auto">
          <a:xfrm>
            <a:off x="5486403" y="2194560"/>
            <a:ext cx="2090323" cy="4358643"/>
          </a:xfrm>
          <a:prstGeom prst="rect">
            <a:avLst/>
          </a:prstGeom>
          <a:noFill/>
          <a:ln w="9525">
            <a:noFill/>
            <a:miter lim="800000"/>
            <a:headEnd/>
            <a:tailEnd/>
          </a:ln>
        </p:spPr>
      </p:pic>
      <p:pic>
        <p:nvPicPr>
          <p:cNvPr id="23557" name="Picture 2053"/>
          <p:cNvPicPr>
            <a:picLocks noChangeAspect="1" noChangeArrowheads="1"/>
          </p:cNvPicPr>
          <p:nvPr/>
        </p:nvPicPr>
        <p:blipFill>
          <a:blip r:embed="rId3" cstate="print"/>
          <a:srcRect l="52174" r="7454" b="7201"/>
          <a:stretch>
            <a:fillRect/>
          </a:stretch>
        </p:blipFill>
        <p:spPr bwMode="auto">
          <a:xfrm>
            <a:off x="7162800" y="2005016"/>
            <a:ext cx="1593850" cy="4548187"/>
          </a:xfrm>
          <a:prstGeom prst="rect">
            <a:avLst/>
          </a:prstGeom>
          <a:noFill/>
          <a:ln w="9525">
            <a:noFill/>
            <a:miter lim="800000"/>
            <a:headEnd/>
            <a:tailEnd/>
          </a:ln>
        </p:spPr>
      </p:pic>
    </p:spTree>
    <p:extLst>
      <p:ext uri="{BB962C8B-B14F-4D97-AF65-F5344CB8AC3E}">
        <p14:creationId xmlns:p14="http://schemas.microsoft.com/office/powerpoint/2010/main" val="6030036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81000"/>
            <a:ext cx="8382000" cy="762000"/>
          </a:xfrm>
        </p:spPr>
        <p:txBody>
          <a:bodyPr/>
          <a:lstStyle/>
          <a:p>
            <a:pPr algn="ctr" eaLnBrk="1" hangingPunct="1"/>
            <a:r>
              <a:rPr lang="en-US"/>
              <a:t>Which science is growing the fastest in new knowledge? </a:t>
            </a:r>
          </a:p>
        </p:txBody>
      </p:sp>
      <p:sp>
        <p:nvSpPr>
          <p:cNvPr id="39939" name="Rectangle 3" descr="Rectangle: Click to edit Master text styles&#10;Second level&#10;Third level&#10;Fourth level&#10;Fifth level"/>
          <p:cNvSpPr>
            <a:spLocks noGrp="1" noChangeArrowheads="1"/>
          </p:cNvSpPr>
          <p:nvPr>
            <p:ph type="body" idx="1"/>
          </p:nvPr>
        </p:nvSpPr>
        <p:spPr>
          <a:xfrm>
            <a:off x="228600" y="1676400"/>
            <a:ext cx="4876800" cy="762000"/>
          </a:xfrm>
          <a:prstGeom prst="roundRect">
            <a:avLst/>
          </a:prstGeom>
          <a:solidFill>
            <a:srgbClr val="FFEA18"/>
          </a:solidFill>
          <a:effectLst>
            <a:outerShdw blurRad="50800" dist="38100" dir="2700000" algn="tl" rotWithShape="0">
              <a:prstClr val="black">
                <a:alpha val="40000"/>
              </a:prstClr>
            </a:outerShdw>
          </a:effectLst>
        </p:spPr>
        <p:txBody>
          <a:bodyPr anchor="ctr" anchorCtr="0"/>
          <a:lstStyle/>
          <a:p>
            <a:pPr algn="ctr" eaLnBrk="1" hangingPunct="1">
              <a:buFont typeface="Wingdings" pitchFamily="2" charset="2"/>
              <a:buNone/>
            </a:pPr>
            <a:r>
              <a:rPr lang="en-US" dirty="0"/>
              <a:t>MOLECULAR BIOLOGY!!</a:t>
            </a:r>
          </a:p>
        </p:txBody>
      </p:sp>
      <p:pic>
        <p:nvPicPr>
          <p:cNvPr id="39940" name="Picture 4"/>
          <p:cNvPicPr>
            <a:picLocks noChangeAspect="1" noChangeArrowheads="1"/>
          </p:cNvPicPr>
          <p:nvPr/>
        </p:nvPicPr>
        <p:blipFill>
          <a:blip r:embed="rId3" cstate="print"/>
          <a:srcRect/>
          <a:stretch>
            <a:fillRect/>
          </a:stretch>
        </p:blipFill>
        <p:spPr bwMode="auto">
          <a:xfrm>
            <a:off x="5257800" y="4191000"/>
            <a:ext cx="3581400" cy="2431689"/>
          </a:xfrm>
          <a:prstGeom prst="rect">
            <a:avLst/>
          </a:prstGeom>
          <a:ln>
            <a:noFill/>
          </a:ln>
          <a:effectLst>
            <a:outerShdw blurRad="292100" dist="139700" dir="2700000" algn="tl" rotWithShape="0">
              <a:srgbClr val="333333">
                <a:alpha val="65000"/>
              </a:srgbClr>
            </a:outerShdw>
          </a:effectLst>
        </p:spPr>
      </p:pic>
      <p:sp>
        <p:nvSpPr>
          <p:cNvPr id="39943" name="Rectangle 8"/>
          <p:cNvSpPr>
            <a:spLocks noChangeArrowheads="1"/>
          </p:cNvSpPr>
          <p:nvPr/>
        </p:nvSpPr>
        <p:spPr bwMode="auto">
          <a:xfrm>
            <a:off x="5547895" y="2276950"/>
            <a:ext cx="3175841" cy="1938980"/>
          </a:xfrm>
          <a:prstGeom prst="rect">
            <a:avLst/>
          </a:prstGeom>
          <a:noFill/>
          <a:ln w="9525">
            <a:noFill/>
            <a:miter lim="800000"/>
            <a:headEnd/>
            <a:tailEnd/>
          </a:ln>
        </p:spPr>
        <p:txBody>
          <a:bodyPr wrap="none" lIns="91426" tIns="45714" rIns="91426" bIns="45714" anchor="ctr">
            <a:spAutoFit/>
          </a:bodyPr>
          <a:lstStyle/>
          <a:p>
            <a:r>
              <a:rPr lang="en-US" sz="3000" b="1" dirty="0">
                <a:solidFill>
                  <a:srgbClr val="0F116A"/>
                </a:solidFill>
              </a:rPr>
              <a:t>Genomics </a:t>
            </a:r>
            <a:br>
              <a:rPr lang="en-US" sz="3000" b="1" dirty="0">
                <a:solidFill>
                  <a:srgbClr val="0F116A"/>
                </a:solidFill>
              </a:rPr>
            </a:br>
            <a:r>
              <a:rPr lang="en-US" sz="3000" b="1" dirty="0">
                <a:solidFill>
                  <a:srgbClr val="0F116A"/>
                </a:solidFill>
              </a:rPr>
              <a:t>&amp; proteomics</a:t>
            </a:r>
            <a:br>
              <a:rPr lang="en-US" sz="3000" b="1" dirty="0">
                <a:solidFill>
                  <a:srgbClr val="0F116A"/>
                </a:solidFill>
              </a:rPr>
            </a:br>
            <a:r>
              <a:rPr lang="en-US" sz="3000" b="1" dirty="0">
                <a:solidFill>
                  <a:srgbClr val="0F116A"/>
                </a:solidFill>
              </a:rPr>
              <a:t>projects are </a:t>
            </a:r>
            <a:br>
              <a:rPr lang="en-US" sz="3000" b="1" dirty="0">
                <a:solidFill>
                  <a:srgbClr val="0F116A"/>
                </a:solidFill>
              </a:rPr>
            </a:br>
            <a:r>
              <a:rPr lang="en-US" sz="3000" b="1" dirty="0">
                <a:solidFill>
                  <a:srgbClr val="0F116A"/>
                </a:solidFill>
              </a:rPr>
              <a:t>driving research</a:t>
            </a:r>
          </a:p>
        </p:txBody>
      </p:sp>
      <p:pic>
        <p:nvPicPr>
          <p:cNvPr id="8" name="Picture 7" descr="dwh_1586.jpg">
            <a:hlinkClick r:id="rId4" action="ppaction://hlinkfile"/>
          </p:cNvPr>
          <p:cNvPicPr>
            <a:picLocks noChangeAspect="1"/>
          </p:cNvPicPr>
          <p:nvPr/>
        </p:nvPicPr>
        <p:blipFill>
          <a:blip r:embed="rId5" cstate="print"/>
          <a:stretch>
            <a:fillRect/>
          </a:stretch>
        </p:blipFill>
        <p:spPr>
          <a:xfrm>
            <a:off x="381000" y="2590800"/>
            <a:ext cx="4572000" cy="3063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24045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152400"/>
            <a:ext cx="8229600" cy="60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Biology is the study of  LIFE!</a:t>
            </a:r>
          </a:p>
        </p:txBody>
      </p:sp>
      <p:pic>
        <p:nvPicPr>
          <p:cNvPr id="98" name="Shape 98" descr="01_15_ThreeDomains-L.jpg"/>
          <p:cNvPicPr preferRelativeResize="0"/>
          <p:nvPr/>
        </p:nvPicPr>
        <p:blipFill rotWithShape="1">
          <a:blip r:embed="rId3">
            <a:alphaModFix/>
          </a:blip>
          <a:srcRect/>
          <a:stretch/>
        </p:blipFill>
        <p:spPr>
          <a:xfrm>
            <a:off x="381000" y="874712"/>
            <a:ext cx="8464550" cy="59832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2"/>
              </a:buClr>
              <a:buSzPct val="25000"/>
              <a:buFont typeface="Calibri"/>
              <a:buNone/>
            </a:pPr>
            <a:r>
              <a:rPr lang="en-US" sz="4400" b="1" i="0" u="none" strike="noStrike" cap="none">
                <a:solidFill>
                  <a:schemeClr val="accent2"/>
                </a:solidFill>
                <a:latin typeface="Calibri"/>
                <a:ea typeface="Calibri"/>
                <a:cs typeface="Calibri"/>
                <a:sym typeface="Calibri"/>
              </a:rPr>
              <a:t>Big Ideas in AP Biology</a:t>
            </a:r>
          </a:p>
        </p:txBody>
      </p:sp>
      <p:sp>
        <p:nvSpPr>
          <p:cNvPr id="130" name="Shape 130"/>
          <p:cNvSpPr txBox="1">
            <a:spLocks noGrp="1"/>
          </p:cNvSpPr>
          <p:nvPr>
            <p:ph type="body" idx="1"/>
          </p:nvPr>
        </p:nvSpPr>
        <p:spPr>
          <a:xfrm>
            <a:off x="457200" y="1066800"/>
            <a:ext cx="8458200" cy="5287961"/>
          </a:xfrm>
          <a:prstGeom prst="rect">
            <a:avLst/>
          </a:prstGeom>
          <a:noFill/>
          <a:ln>
            <a:noFill/>
          </a:ln>
        </p:spPr>
        <p:txBody>
          <a:bodyPr lIns="91425" tIns="45700" rIns="91425" bIns="45700" anchor="t" anchorCtr="0">
            <a:noAutofit/>
          </a:bodyPr>
          <a:lstStyle/>
          <a:p>
            <a:pPr marL="1544637" marR="0" lvl="1" indent="-1544637" algn="l" rtl="0">
              <a:lnSpc>
                <a:spcPct val="100000"/>
              </a:lnSpc>
              <a:spcBef>
                <a:spcPts val="0"/>
              </a:spcBef>
              <a:spcAft>
                <a:spcPts val="0"/>
              </a:spcAft>
              <a:buClr>
                <a:schemeClr val="dk1"/>
              </a:buClr>
              <a:buSzPct val="25000"/>
              <a:buFont typeface="Arial"/>
              <a:buNone/>
            </a:pPr>
            <a:r>
              <a:rPr lang="en-US" sz="2800" b="0" i="0" u="sng" strike="noStrike" cap="none">
                <a:solidFill>
                  <a:schemeClr val="dk1"/>
                </a:solidFill>
                <a:latin typeface="Calibri"/>
                <a:ea typeface="Calibri"/>
                <a:cs typeface="Calibri"/>
                <a:sym typeface="Calibri"/>
              </a:rPr>
              <a:t>Big Idea 4</a:t>
            </a:r>
            <a:r>
              <a:rPr lang="en-US" sz="2800" b="0" i="0" u="none" strike="noStrike" cap="none">
                <a:solidFill>
                  <a:schemeClr val="dk1"/>
                </a:solidFill>
                <a:latin typeface="Calibri"/>
                <a:ea typeface="Calibri"/>
                <a:cs typeface="Calibri"/>
                <a:sym typeface="Calibri"/>
              </a:rPr>
              <a:t>: Biological systems interact, and these systems and their interactions possess complex properties.</a:t>
            </a:r>
          </a:p>
        </p:txBody>
      </p:sp>
      <p:pic>
        <p:nvPicPr>
          <p:cNvPr id="131" name="Shape 131" descr="01_04_BiologicalOrg-L.jpg"/>
          <p:cNvPicPr preferRelativeResize="0"/>
          <p:nvPr/>
        </p:nvPicPr>
        <p:blipFill rotWithShape="1">
          <a:blip r:embed="rId3">
            <a:alphaModFix/>
          </a:blip>
          <a:srcRect/>
          <a:stretch/>
        </p:blipFill>
        <p:spPr>
          <a:xfrm>
            <a:off x="1905000" y="2533650"/>
            <a:ext cx="5637211" cy="42481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95300" y="381000"/>
            <a:ext cx="7772400" cy="762000"/>
          </a:xfrm>
        </p:spPr>
        <p:txBody>
          <a:bodyPr/>
          <a:lstStyle/>
          <a:p>
            <a:pPr eaLnBrk="1" hangingPunct="1"/>
            <a:r>
              <a:rPr lang="en-US" dirty="0"/>
              <a:t>Regulation </a:t>
            </a:r>
          </a:p>
        </p:txBody>
      </p:sp>
      <p:sp>
        <p:nvSpPr>
          <p:cNvPr id="25603" name="Rectangle 3" descr="Rectangle: Click to edit Master text styles&#10;Second level&#10;Third level&#10;Fourth level&#10;Fifth level"/>
          <p:cNvSpPr>
            <a:spLocks noGrp="1" noChangeArrowheads="1"/>
          </p:cNvSpPr>
          <p:nvPr>
            <p:ph type="body" idx="1"/>
          </p:nvPr>
        </p:nvSpPr>
        <p:spPr>
          <a:xfrm>
            <a:off x="723900" y="1066800"/>
            <a:ext cx="7772400" cy="4419600"/>
          </a:xfrm>
        </p:spPr>
        <p:txBody>
          <a:bodyPr/>
          <a:lstStyle/>
          <a:p>
            <a:r>
              <a:rPr lang="en-US" sz="2600" dirty="0"/>
              <a:t>Organisms need to maintain a “steady state” in the face of changing conditions </a:t>
            </a:r>
          </a:p>
          <a:p>
            <a:pPr lvl="1"/>
            <a:r>
              <a:rPr lang="en-US" sz="2400" u="sng" dirty="0">
                <a:solidFill>
                  <a:srgbClr val="CC0000"/>
                </a:solidFill>
              </a:rPr>
              <a:t>Homeostasis</a:t>
            </a:r>
            <a:endParaRPr lang="en-US" sz="2400" dirty="0"/>
          </a:p>
          <a:p>
            <a:pPr lvl="1"/>
            <a:r>
              <a:rPr lang="en-US" sz="2400" dirty="0"/>
              <a:t>achieve this through </a:t>
            </a:r>
            <a:r>
              <a:rPr lang="en-US" sz="2400" u="sng" dirty="0">
                <a:solidFill>
                  <a:srgbClr val="CC0000"/>
                </a:solidFill>
              </a:rPr>
              <a:t>feedback</a:t>
            </a:r>
            <a:endParaRPr lang="en-US" sz="2400" dirty="0"/>
          </a:p>
          <a:p>
            <a:pPr lvl="2"/>
            <a:r>
              <a:rPr lang="en-US" sz="2000" dirty="0"/>
              <a:t>monitor the body like a thermostat</a:t>
            </a:r>
          </a:p>
          <a:p>
            <a:pPr lvl="2"/>
            <a:r>
              <a:rPr lang="en-US" sz="2000" dirty="0"/>
              <a:t>turn on when it’s needed, off when its not</a:t>
            </a:r>
          </a:p>
        </p:txBody>
      </p:sp>
      <p:pic>
        <p:nvPicPr>
          <p:cNvPr id="25604" name="Picture 4"/>
          <p:cNvPicPr>
            <a:picLocks noChangeAspect="1" noChangeArrowheads="1"/>
          </p:cNvPicPr>
          <p:nvPr/>
        </p:nvPicPr>
        <p:blipFill>
          <a:blip r:embed="rId3" cstate="print"/>
          <a:srcRect b="7059"/>
          <a:stretch>
            <a:fillRect/>
          </a:stretch>
        </p:blipFill>
        <p:spPr bwMode="auto">
          <a:xfrm>
            <a:off x="95250" y="3644900"/>
            <a:ext cx="9029700" cy="3213100"/>
          </a:xfrm>
          <a:prstGeom prst="rect">
            <a:avLst/>
          </a:prstGeom>
          <a:noFill/>
          <a:ln w="9525">
            <a:noFill/>
            <a:miter lim="800000"/>
            <a:headEnd/>
            <a:tailEnd/>
          </a:ln>
        </p:spPr>
      </p:pic>
    </p:spTree>
    <p:extLst>
      <p:ext uri="{BB962C8B-B14F-4D97-AF65-F5344CB8AC3E}">
        <p14:creationId xmlns:p14="http://schemas.microsoft.com/office/powerpoint/2010/main" val="6625890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4" cstate="print"/>
          <a:srcRect r="1488" b="3000"/>
          <a:stretch>
            <a:fillRect/>
          </a:stretch>
        </p:blipFill>
        <p:spPr bwMode="auto">
          <a:xfrm>
            <a:off x="4191001" y="761999"/>
            <a:ext cx="4800600" cy="5863125"/>
          </a:xfrm>
          <a:prstGeom prst="rect">
            <a:avLst/>
          </a:prstGeom>
          <a:noFill/>
          <a:ln w="9525">
            <a:noFill/>
            <a:miter lim="800000"/>
            <a:headEnd/>
            <a:tailEnd/>
          </a:ln>
        </p:spPr>
      </p:pic>
      <p:sp>
        <p:nvSpPr>
          <p:cNvPr id="26627" name="Rectangle 2"/>
          <p:cNvSpPr>
            <a:spLocks noGrp="1" noChangeArrowheads="1"/>
          </p:cNvSpPr>
          <p:nvPr>
            <p:ph type="title"/>
          </p:nvPr>
        </p:nvSpPr>
        <p:spPr>
          <a:xfrm>
            <a:off x="457200" y="381000"/>
            <a:ext cx="7772400" cy="762000"/>
          </a:xfrm>
        </p:spPr>
        <p:txBody>
          <a:bodyPr/>
          <a:lstStyle/>
          <a:p>
            <a:pPr eaLnBrk="1" hangingPunct="1"/>
            <a:r>
              <a:rPr lang="en-US" dirty="0"/>
              <a:t>Interdependence </a:t>
            </a:r>
          </a:p>
        </p:txBody>
      </p:sp>
      <p:sp>
        <p:nvSpPr>
          <p:cNvPr id="26628" name="Rectangle 3" descr="Rectangle: Click to edit Master text styles&#10;Second level&#10;Third level&#10;Fourth level&#10;Fifth level"/>
          <p:cNvSpPr>
            <a:spLocks noGrp="1" noChangeArrowheads="1"/>
          </p:cNvSpPr>
          <p:nvPr>
            <p:ph type="body" idx="1"/>
          </p:nvPr>
        </p:nvSpPr>
        <p:spPr>
          <a:xfrm>
            <a:off x="685800" y="1066800"/>
            <a:ext cx="8077200" cy="4419600"/>
          </a:xfrm>
        </p:spPr>
        <p:txBody>
          <a:bodyPr/>
          <a:lstStyle/>
          <a:p>
            <a:pPr eaLnBrk="1" hangingPunct="1"/>
            <a:r>
              <a:rPr lang="en-US" dirty="0"/>
              <a:t>no organism is </a:t>
            </a:r>
            <a:br>
              <a:rPr lang="en-US" dirty="0"/>
            </a:br>
            <a:r>
              <a:rPr lang="en-US" dirty="0"/>
              <a:t>an island standing </a:t>
            </a:r>
            <a:br>
              <a:rPr lang="en-US" dirty="0"/>
            </a:br>
            <a:r>
              <a:rPr lang="en-US" dirty="0"/>
              <a:t>alone</a:t>
            </a:r>
          </a:p>
        </p:txBody>
      </p:sp>
      <p:pic>
        <p:nvPicPr>
          <p:cNvPr id="6" name="Picture 1029"/>
          <p:cNvPicPr>
            <a:picLocks noChangeAspect="1" noChangeArrowheads="1"/>
          </p:cNvPicPr>
          <p:nvPr/>
        </p:nvPicPr>
        <p:blipFill>
          <a:blip r:embed="rId5" cstate="print"/>
          <a:srcRect l="1376" t="6516" r="1376" b="1630"/>
          <a:stretch>
            <a:fillRect/>
          </a:stretch>
        </p:blipFill>
        <p:spPr bwMode="auto">
          <a:xfrm>
            <a:off x="104299" y="2929162"/>
            <a:ext cx="4439603" cy="3543561"/>
          </a:xfrm>
          <a:prstGeom prst="rect">
            <a:avLst/>
          </a:prstGeom>
          <a:noFill/>
          <a:ln w="9525">
            <a:noFill/>
            <a:miter lim="800000"/>
            <a:headEnd/>
            <a:tailEnd/>
          </a:ln>
          <a:effectLst>
            <a:outerShdw dist="35921" dir="2700000" algn="ctr" rotWithShape="0">
              <a:srgbClr val="126635"/>
            </a:outerShdw>
          </a:effectLst>
        </p:spPr>
      </p:pic>
    </p:spTree>
    <p:extLst>
      <p:ext uri="{BB962C8B-B14F-4D97-AF65-F5344CB8AC3E}">
        <p14:creationId xmlns:p14="http://schemas.microsoft.com/office/powerpoint/2010/main" val="1199864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7772400" cy="762000"/>
          </a:xfrm>
        </p:spPr>
        <p:txBody>
          <a:bodyPr/>
          <a:lstStyle/>
          <a:p>
            <a:pPr eaLnBrk="1" hangingPunct="1"/>
            <a:r>
              <a:rPr lang="en-US" dirty="0"/>
              <a:t>Science, Technology &amp; Society  </a:t>
            </a:r>
          </a:p>
        </p:txBody>
      </p:sp>
      <p:sp>
        <p:nvSpPr>
          <p:cNvPr id="27651" name="Rectangle 3" descr="Rectangle: Click to edit Master text styles&#10;Second level&#10;Third level&#10;Fourth level&#10;Fifth level"/>
          <p:cNvSpPr>
            <a:spLocks noGrp="1" noChangeArrowheads="1"/>
          </p:cNvSpPr>
          <p:nvPr>
            <p:ph type="body" idx="1"/>
          </p:nvPr>
        </p:nvSpPr>
        <p:spPr>
          <a:xfrm>
            <a:off x="685800" y="1066800"/>
            <a:ext cx="7772400" cy="1295400"/>
          </a:xfrm>
        </p:spPr>
        <p:txBody>
          <a:bodyPr/>
          <a:lstStyle/>
          <a:p>
            <a:pPr eaLnBrk="1" hangingPunct="1">
              <a:lnSpc>
                <a:spcPct val="90000"/>
              </a:lnSpc>
            </a:pPr>
            <a:r>
              <a:rPr lang="en-US" sz="2600" dirty="0"/>
              <a:t>science &amp; technology must function within the framework of society</a:t>
            </a:r>
          </a:p>
          <a:p>
            <a:pPr lvl="1" eaLnBrk="1" hangingPunct="1">
              <a:lnSpc>
                <a:spcPct val="90000"/>
              </a:lnSpc>
            </a:pPr>
            <a:r>
              <a:rPr lang="en-US" sz="2400" dirty="0"/>
              <a:t>bioethics</a:t>
            </a:r>
          </a:p>
        </p:txBody>
      </p:sp>
      <p:pic>
        <p:nvPicPr>
          <p:cNvPr id="27652" name="Picture 4"/>
          <p:cNvPicPr>
            <a:picLocks noChangeAspect="1" noChangeArrowheads="1"/>
          </p:cNvPicPr>
          <p:nvPr/>
        </p:nvPicPr>
        <p:blipFill>
          <a:blip r:embed="rId3" cstate="print"/>
          <a:srcRect/>
          <a:stretch>
            <a:fillRect/>
          </a:stretch>
        </p:blipFill>
        <p:spPr bwMode="auto">
          <a:xfrm>
            <a:off x="361401" y="2514600"/>
            <a:ext cx="8421205" cy="3716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0801477"/>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09600" y="600075"/>
            <a:ext cx="7772400" cy="762000"/>
          </a:xfrm>
        </p:spPr>
        <p:txBody>
          <a:bodyPr/>
          <a:lstStyle/>
          <a:p>
            <a:r>
              <a:rPr lang="en-US" dirty="0"/>
              <a:t>Themes </a:t>
            </a:r>
          </a:p>
        </p:txBody>
      </p:sp>
      <p:sp>
        <p:nvSpPr>
          <p:cNvPr id="258051" name="Rectangle 3" descr="Rectangle: Click to edit Master text styles&#10;Second level&#10;Third level&#10;Fourth level&#10;Fifth level"/>
          <p:cNvSpPr>
            <a:spLocks noGrp="1" noChangeArrowheads="1"/>
          </p:cNvSpPr>
          <p:nvPr>
            <p:ph type="body" idx="1"/>
          </p:nvPr>
        </p:nvSpPr>
        <p:spPr>
          <a:xfrm>
            <a:off x="689811" y="1379538"/>
            <a:ext cx="7920789" cy="5069388"/>
          </a:xfrm>
        </p:spPr>
        <p:txBody>
          <a:bodyPr/>
          <a:lstStyle/>
          <a:p>
            <a:pPr>
              <a:lnSpc>
                <a:spcPct val="90000"/>
              </a:lnSpc>
            </a:pPr>
            <a:r>
              <a:rPr lang="en-US" dirty="0"/>
              <a:t>Science as a process of </a:t>
            </a:r>
            <a:br>
              <a:rPr lang="en-US" dirty="0"/>
            </a:br>
            <a:r>
              <a:rPr lang="en-US" dirty="0"/>
              <a:t>inquiry</a:t>
            </a:r>
          </a:p>
          <a:p>
            <a:pPr lvl="1">
              <a:lnSpc>
                <a:spcPct val="90000"/>
              </a:lnSpc>
            </a:pPr>
            <a:r>
              <a:rPr lang="en-US" dirty="0"/>
              <a:t>questioning &amp; investigation</a:t>
            </a:r>
          </a:p>
          <a:p>
            <a:pPr>
              <a:lnSpc>
                <a:spcPct val="90000"/>
              </a:lnSpc>
            </a:pPr>
            <a:r>
              <a:rPr lang="en-US" dirty="0"/>
              <a:t>Evolution</a:t>
            </a:r>
          </a:p>
          <a:p>
            <a:pPr>
              <a:lnSpc>
                <a:spcPct val="90000"/>
              </a:lnSpc>
            </a:pPr>
            <a:r>
              <a:rPr lang="en-US" dirty="0"/>
              <a:t>Energy transfer</a:t>
            </a:r>
          </a:p>
          <a:p>
            <a:pPr>
              <a:lnSpc>
                <a:spcPct val="90000"/>
              </a:lnSpc>
            </a:pPr>
            <a:r>
              <a:rPr lang="en-US" dirty="0"/>
              <a:t>Continuity &amp; Change</a:t>
            </a:r>
          </a:p>
          <a:p>
            <a:pPr>
              <a:lnSpc>
                <a:spcPct val="90000"/>
              </a:lnSpc>
            </a:pPr>
            <a:r>
              <a:rPr lang="en-US" dirty="0"/>
              <a:t>Relationship of structure to function</a:t>
            </a:r>
          </a:p>
          <a:p>
            <a:pPr>
              <a:lnSpc>
                <a:spcPct val="90000"/>
              </a:lnSpc>
            </a:pPr>
            <a:r>
              <a:rPr lang="en-US" dirty="0"/>
              <a:t>Regulation</a:t>
            </a:r>
          </a:p>
          <a:p>
            <a:pPr>
              <a:lnSpc>
                <a:spcPct val="90000"/>
              </a:lnSpc>
            </a:pPr>
            <a:r>
              <a:rPr lang="en-US" dirty="0"/>
              <a:t>Interdependence in nature</a:t>
            </a:r>
          </a:p>
          <a:p>
            <a:pPr>
              <a:lnSpc>
                <a:spcPct val="90000"/>
              </a:lnSpc>
            </a:pPr>
            <a:r>
              <a:rPr lang="en-US" dirty="0"/>
              <a:t>Science, technology &amp; society</a:t>
            </a:r>
          </a:p>
        </p:txBody>
      </p:sp>
      <p:pic>
        <p:nvPicPr>
          <p:cNvPr id="258052" name="Picture 4"/>
          <p:cNvPicPr>
            <a:picLocks noChangeAspect="1" noChangeArrowheads="1"/>
          </p:cNvPicPr>
          <p:nvPr/>
        </p:nvPicPr>
        <p:blipFill>
          <a:blip r:embed="rId3" cstate="print"/>
          <a:srcRect/>
          <a:stretch>
            <a:fillRect/>
          </a:stretch>
        </p:blipFill>
        <p:spPr bwMode="auto">
          <a:xfrm>
            <a:off x="6096000" y="368300"/>
            <a:ext cx="2984500" cy="1987550"/>
          </a:xfrm>
          <a:prstGeom prst="rect">
            <a:avLst/>
          </a:prstGeom>
          <a:noFill/>
          <a:effectLst>
            <a:outerShdw dist="35921" dir="2700000" algn="ctr" rotWithShape="0">
              <a:srgbClr val="808080"/>
            </a:outerShdw>
          </a:effectLst>
        </p:spPr>
      </p:pic>
    </p:spTree>
    <p:extLst>
      <p:ext uri="{BB962C8B-B14F-4D97-AF65-F5344CB8AC3E}">
        <p14:creationId xmlns:p14="http://schemas.microsoft.com/office/powerpoint/2010/main" val="24232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73" y="1518834"/>
            <a:ext cx="8663552" cy="4246535"/>
          </a:xfrm>
        </p:spPr>
        <p:txBody>
          <a:bodyPr/>
          <a:lstStyle/>
          <a:p>
            <a:pPr algn="ctr"/>
            <a:r>
              <a:rPr lang="en-US" sz="5400" dirty="0"/>
              <a:t>The Scientific Method</a:t>
            </a:r>
            <a:br>
              <a:rPr lang="en-US" sz="5400" dirty="0"/>
            </a:br>
            <a:r>
              <a:rPr lang="en-US" sz="5400" dirty="0"/>
              <a:t>&amp; </a:t>
            </a:r>
            <a:br>
              <a:rPr lang="en-US" sz="5400" dirty="0"/>
            </a:br>
            <a:r>
              <a:rPr lang="en-US" sz="5400" dirty="0"/>
              <a:t>Experimental Design</a:t>
            </a:r>
          </a:p>
        </p:txBody>
      </p:sp>
    </p:spTree>
    <p:extLst>
      <p:ext uri="{BB962C8B-B14F-4D97-AF65-F5344CB8AC3E}">
        <p14:creationId xmlns:p14="http://schemas.microsoft.com/office/powerpoint/2010/main" val="11919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66427" y="480446"/>
            <a:ext cx="7322541" cy="738753"/>
          </a:xfrm>
        </p:spPr>
        <p:txBody>
          <a:bodyPr/>
          <a:lstStyle/>
          <a:p>
            <a:r>
              <a:rPr lang="en-US" dirty="0"/>
              <a:t>What is Inquiry?</a:t>
            </a:r>
            <a:br>
              <a:rPr lang="en-US" dirty="0"/>
            </a:br>
            <a:endParaRPr lang="en-US" dirty="0"/>
          </a:p>
        </p:txBody>
      </p:sp>
      <p:sp>
        <p:nvSpPr>
          <p:cNvPr id="128003" name="Rectangle 3"/>
          <p:cNvSpPr>
            <a:spLocks noGrp="1" noChangeArrowheads="1"/>
          </p:cNvSpPr>
          <p:nvPr>
            <p:ph type="body" idx="1"/>
          </p:nvPr>
        </p:nvSpPr>
        <p:spPr>
          <a:xfrm>
            <a:off x="759417" y="1441342"/>
            <a:ext cx="8192078" cy="5168004"/>
          </a:xfrm>
        </p:spPr>
        <p:txBody>
          <a:bodyPr/>
          <a:lstStyle/>
          <a:p>
            <a:r>
              <a:rPr lang="en-US" dirty="0"/>
              <a:t>Begins with observations you make about the natural world, followed by a question.</a:t>
            </a:r>
          </a:p>
          <a:p>
            <a:pPr lvl="1"/>
            <a:r>
              <a:rPr lang="en-US" dirty="0"/>
              <a:t>What is causing that?</a:t>
            </a:r>
          </a:p>
          <a:p>
            <a:r>
              <a:rPr lang="en-US" dirty="0"/>
              <a:t>Use a variety of methods to answer the questions you raise</a:t>
            </a:r>
          </a:p>
          <a:p>
            <a:pPr lvl="1"/>
            <a:r>
              <a:rPr lang="en-US" dirty="0"/>
              <a:t>Lab &amp; field investigations, models, simulations, data sets</a:t>
            </a:r>
          </a:p>
          <a:p>
            <a:r>
              <a:rPr lang="en-US" dirty="0"/>
              <a:t>Scientific method of investigation is cyclic, not linear…why?</a:t>
            </a:r>
          </a:p>
        </p:txBody>
      </p:sp>
    </p:spTree>
    <p:extLst>
      <p:ext uri="{BB962C8B-B14F-4D97-AF65-F5344CB8AC3E}">
        <p14:creationId xmlns:p14="http://schemas.microsoft.com/office/powerpoint/2010/main" val="193219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4" y="352927"/>
            <a:ext cx="7700211" cy="882315"/>
          </a:xfrm>
        </p:spPr>
        <p:txBody>
          <a:bodyPr/>
          <a:lstStyle/>
          <a:p>
            <a:r>
              <a:rPr lang="en-US" sz="4000" dirty="0"/>
              <a:t>The Scientific Method:</a:t>
            </a:r>
          </a:p>
        </p:txBody>
      </p:sp>
      <p:sp>
        <p:nvSpPr>
          <p:cNvPr id="3" name="Content Placeholder 2"/>
          <p:cNvSpPr>
            <a:spLocks noGrp="1"/>
          </p:cNvSpPr>
          <p:nvPr>
            <p:ph idx="1"/>
          </p:nvPr>
        </p:nvSpPr>
        <p:spPr>
          <a:xfrm>
            <a:off x="557939" y="1317356"/>
            <a:ext cx="8586061" cy="4377591"/>
          </a:xfrm>
        </p:spPr>
        <p:txBody>
          <a:bodyPr/>
          <a:lstStyle/>
          <a:p>
            <a:pPr marL="514350" indent="-514350">
              <a:buFont typeface="Wingdings" pitchFamily="2" charset="2"/>
              <a:buAutoNum type="arabicPeriod"/>
            </a:pPr>
            <a:r>
              <a:rPr lang="en-US" b="0" dirty="0"/>
              <a:t>Make Observation</a:t>
            </a:r>
          </a:p>
          <a:p>
            <a:pPr marL="514350" indent="-514350">
              <a:buAutoNum type="arabicPeriod"/>
            </a:pPr>
            <a:r>
              <a:rPr lang="en-US" b="0" dirty="0"/>
              <a:t>Statement of problem, ask a question</a:t>
            </a:r>
          </a:p>
          <a:p>
            <a:pPr marL="514350" indent="-514350">
              <a:buAutoNum type="arabicPeriod"/>
            </a:pPr>
            <a:r>
              <a:rPr lang="en-US" b="0" dirty="0"/>
              <a:t>Hypothesis: propose a tentative answer</a:t>
            </a:r>
          </a:p>
          <a:p>
            <a:pPr marL="514350" indent="-514350">
              <a:buAutoNum type="arabicPeriod"/>
            </a:pPr>
            <a:r>
              <a:rPr lang="en-US" b="0" dirty="0"/>
              <a:t>Design &amp; conduct an experiment</a:t>
            </a:r>
          </a:p>
          <a:p>
            <a:pPr marL="400050" lvl="1" indent="0">
              <a:buNone/>
            </a:pPr>
            <a:r>
              <a:rPr lang="en-US" b="0" dirty="0"/>
              <a:t> </a:t>
            </a:r>
            <a:r>
              <a:rPr lang="en-US" sz="2600" b="0" dirty="0"/>
              <a:t>(Use quantifiable data </a:t>
            </a:r>
            <a:r>
              <a:rPr lang="en-US" sz="2600" b="0" dirty="0">
                <a:sym typeface="Wingdings" pitchFamily="2" charset="2"/>
              </a:rPr>
              <a:t> math is extremely important</a:t>
            </a:r>
            <a:r>
              <a:rPr lang="en-US" sz="2600" b="0" dirty="0"/>
              <a:t>)</a:t>
            </a:r>
          </a:p>
          <a:p>
            <a:pPr marL="514350" indent="-514350">
              <a:buAutoNum type="arabicPeriod"/>
            </a:pPr>
            <a:r>
              <a:rPr lang="en-US" b="0" dirty="0"/>
              <a:t>Use statistical tests to evaluate the significance of your results </a:t>
            </a:r>
          </a:p>
          <a:p>
            <a:pPr marL="400050" lvl="1" indent="0">
              <a:buNone/>
            </a:pPr>
            <a:r>
              <a:rPr lang="en-US" b="0" dirty="0"/>
              <a:t>  </a:t>
            </a:r>
            <a:r>
              <a:rPr lang="en-US" sz="2600" b="0" dirty="0"/>
              <a:t>(</a:t>
            </a:r>
            <a:r>
              <a:rPr lang="el-GR" sz="2600" b="0" dirty="0"/>
              <a:t>Χ</a:t>
            </a:r>
            <a:r>
              <a:rPr lang="en-US" sz="2600" b="0" baseline="30000" dirty="0"/>
              <a:t>2 </a:t>
            </a:r>
            <a:r>
              <a:rPr lang="en-US" sz="2600" b="0" dirty="0"/>
              <a:t>test, null hypothesis)</a:t>
            </a:r>
            <a:endParaRPr lang="en-US" sz="2600" b="0" baseline="30000" dirty="0"/>
          </a:p>
          <a:p>
            <a:pPr marL="514350" indent="-514350">
              <a:buAutoNum type="arabicPeriod"/>
            </a:pPr>
            <a:r>
              <a:rPr lang="en-US" b="0" dirty="0"/>
              <a:t>Acceptance or rejection of hypothesis. </a:t>
            </a:r>
            <a:endParaRPr lang="en-US" dirty="0"/>
          </a:p>
        </p:txBody>
      </p:sp>
    </p:spTree>
    <p:extLst>
      <p:ext uri="{BB962C8B-B14F-4D97-AF65-F5344CB8AC3E}">
        <p14:creationId xmlns:p14="http://schemas.microsoft.com/office/powerpoint/2010/main" val="16197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765" y="247996"/>
            <a:ext cx="5222929" cy="6610004"/>
          </a:xfrm>
        </p:spPr>
      </p:pic>
    </p:spTree>
    <p:extLst>
      <p:ext uri="{BB962C8B-B14F-4D97-AF65-F5344CB8AC3E}">
        <p14:creationId xmlns:p14="http://schemas.microsoft.com/office/powerpoint/2010/main" val="1444161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86063" y="417095"/>
            <a:ext cx="8534400" cy="658227"/>
          </a:xfrm>
        </p:spPr>
        <p:txBody>
          <a:bodyPr/>
          <a:lstStyle/>
          <a:p>
            <a:r>
              <a:rPr lang="en-US" sz="4000" b="0" i="1" dirty="0"/>
              <a:t>Data</a:t>
            </a:r>
          </a:p>
        </p:txBody>
      </p:sp>
      <p:sp>
        <p:nvSpPr>
          <p:cNvPr id="130051" name="Rectangle 3"/>
          <p:cNvSpPr>
            <a:spLocks noGrp="1" noChangeArrowheads="1"/>
          </p:cNvSpPr>
          <p:nvPr>
            <p:ph type="body" idx="1"/>
          </p:nvPr>
        </p:nvSpPr>
        <p:spPr>
          <a:xfrm>
            <a:off x="418454" y="1239864"/>
            <a:ext cx="8420746" cy="1496985"/>
          </a:xfrm>
        </p:spPr>
        <p:txBody>
          <a:bodyPr/>
          <a:lstStyle/>
          <a:p>
            <a:pPr lvl="1"/>
            <a:r>
              <a:rPr lang="en-US" dirty="0"/>
              <a:t>Are recorded observations</a:t>
            </a:r>
          </a:p>
          <a:p>
            <a:pPr lvl="1"/>
            <a:r>
              <a:rPr lang="en-US" dirty="0"/>
              <a:t>Can be </a:t>
            </a:r>
            <a:r>
              <a:rPr lang="en-US" sz="3200" dirty="0"/>
              <a:t>quantitative</a:t>
            </a:r>
            <a:r>
              <a:rPr lang="en-US" dirty="0"/>
              <a:t> or </a:t>
            </a:r>
            <a:r>
              <a:rPr lang="en-US" sz="3200" dirty="0"/>
              <a:t>qualitative</a:t>
            </a:r>
            <a:endParaRPr lang="en-US" dirty="0"/>
          </a:p>
        </p:txBody>
      </p:sp>
      <p:grpSp>
        <p:nvGrpSpPr>
          <p:cNvPr id="130052" name="Group 4"/>
          <p:cNvGrpSpPr>
            <a:grpSpLocks/>
          </p:cNvGrpSpPr>
          <p:nvPr/>
        </p:nvGrpSpPr>
        <p:grpSpPr bwMode="auto">
          <a:xfrm>
            <a:off x="1014413" y="2743200"/>
            <a:ext cx="4537075" cy="3746500"/>
            <a:chOff x="639" y="1728"/>
            <a:chExt cx="2858" cy="2360"/>
          </a:xfrm>
        </p:grpSpPr>
        <p:pic>
          <p:nvPicPr>
            <p:cNvPr id="130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 y="1728"/>
              <a:ext cx="2104" cy="2312"/>
            </a:xfrm>
            <a:prstGeom prst="rect">
              <a:avLst/>
            </a:prstGeom>
            <a:noFill/>
            <a:extLst>
              <a:ext uri="{909E8E84-426E-40DD-AFC4-6F175D3DCCD1}">
                <a14:hiddenFill xmlns:a14="http://schemas.microsoft.com/office/drawing/2010/main">
                  <a:solidFill>
                    <a:srgbClr val="FFFFFF"/>
                  </a:solidFill>
                </a14:hiddenFill>
              </a:ext>
            </a:extLst>
          </p:spPr>
        </p:pic>
        <p:sp>
          <p:nvSpPr>
            <p:cNvPr id="130054" name="Rectangle 6"/>
            <p:cNvSpPr>
              <a:spLocks noChangeArrowheads="1"/>
            </p:cNvSpPr>
            <p:nvPr/>
          </p:nvSpPr>
          <p:spPr bwMode="auto">
            <a:xfrm>
              <a:off x="639" y="3896"/>
              <a:ext cx="705"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r>
                <a:rPr lang="en-US" sz="1400" b="1"/>
                <a:t>Figure 1.24</a:t>
              </a:r>
            </a:p>
          </p:txBody>
        </p:sp>
      </p:grpSp>
    </p:spTree>
    <p:extLst>
      <p:ext uri="{BB962C8B-B14F-4D97-AF65-F5344CB8AC3E}">
        <p14:creationId xmlns:p14="http://schemas.microsoft.com/office/powerpoint/2010/main" val="116665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Documents and Settings\goldbergj\Desktop\life pics\Umbrella.JPG"/>
          <p:cNvPicPr>
            <a:picLocks noChangeAspect="1" noChangeArrowheads="1"/>
          </p:cNvPicPr>
          <p:nvPr/>
        </p:nvPicPr>
        <p:blipFill>
          <a:blip r:embed="rId3" cstate="print"/>
          <a:srcRect/>
          <a:stretch>
            <a:fillRect/>
          </a:stretch>
        </p:blipFill>
        <p:spPr bwMode="auto">
          <a:xfrm>
            <a:off x="1447800" y="1447803"/>
            <a:ext cx="6045200" cy="5078413"/>
          </a:xfrm>
          <a:prstGeom prst="rect">
            <a:avLst/>
          </a:prstGeom>
          <a:noFill/>
          <a:ln w="9525">
            <a:noFill/>
            <a:miter lim="800000"/>
            <a:headEnd/>
            <a:tailEnd/>
          </a:ln>
        </p:spPr>
      </p:pic>
      <p:sp>
        <p:nvSpPr>
          <p:cNvPr id="28675" name="Rectangle 2"/>
          <p:cNvSpPr>
            <a:spLocks noGrp="1" noChangeArrowheads="1"/>
          </p:cNvSpPr>
          <p:nvPr>
            <p:ph type="ctrTitle"/>
          </p:nvPr>
        </p:nvSpPr>
        <p:spPr>
          <a:xfrm>
            <a:off x="1524000" y="533400"/>
            <a:ext cx="6096000" cy="914400"/>
          </a:xfrm>
        </p:spPr>
        <p:txBody>
          <a:bodyPr/>
          <a:lstStyle/>
          <a:p>
            <a:pPr algn="ctr" eaLnBrk="1" hangingPunct="1"/>
            <a:r>
              <a:rPr lang="en-US" sz="4800" dirty="0"/>
              <a:t>Umbrella Concepts</a:t>
            </a:r>
          </a:p>
        </p:txBody>
      </p:sp>
      <p:sp>
        <p:nvSpPr>
          <p:cNvPr id="28676" name="Rectangle 3" descr="Rectangle: Click to edit Master text styles&#10;Second level&#10;Third level&#10;Fourth level&#10;Fifth level"/>
          <p:cNvSpPr>
            <a:spLocks noGrp="1" noChangeArrowheads="1"/>
          </p:cNvSpPr>
          <p:nvPr>
            <p:ph type="subTitle" idx="1"/>
          </p:nvPr>
        </p:nvSpPr>
        <p:spPr>
          <a:xfrm>
            <a:off x="1143000" y="1371600"/>
            <a:ext cx="6858000" cy="1752600"/>
          </a:xfrm>
        </p:spPr>
        <p:txBody>
          <a:bodyPr/>
          <a:lstStyle/>
          <a:p>
            <a:pPr algn="ctr" eaLnBrk="1" hangingPunct="1">
              <a:buFont typeface="Wingdings" pitchFamily="2" charset="2"/>
              <a:buNone/>
            </a:pPr>
            <a:r>
              <a:rPr lang="en-US" dirty="0"/>
              <a:t>Big Ideas and Recurring Principles</a:t>
            </a:r>
          </a:p>
        </p:txBody>
      </p:sp>
    </p:spTree>
    <p:extLst>
      <p:ext uri="{BB962C8B-B14F-4D97-AF65-F5344CB8AC3E}">
        <p14:creationId xmlns:p14="http://schemas.microsoft.com/office/powerpoint/2010/main" val="1240919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09600" y="557464"/>
            <a:ext cx="8534400" cy="485775"/>
          </a:xfrm>
        </p:spPr>
        <p:txBody>
          <a:bodyPr/>
          <a:lstStyle/>
          <a:p>
            <a:r>
              <a:rPr lang="en-US" b="0" i="1" dirty="0"/>
              <a:t>The Role of Hypotheses in Inquiry</a:t>
            </a:r>
          </a:p>
        </p:txBody>
      </p:sp>
      <p:sp>
        <p:nvSpPr>
          <p:cNvPr id="133123" name="Rectangle 3"/>
          <p:cNvSpPr>
            <a:spLocks noGrp="1" noChangeArrowheads="1"/>
          </p:cNvSpPr>
          <p:nvPr>
            <p:ph type="body" idx="1"/>
          </p:nvPr>
        </p:nvSpPr>
        <p:spPr>
          <a:xfrm>
            <a:off x="609600" y="1359568"/>
            <a:ext cx="8534400" cy="2478088"/>
          </a:xfrm>
        </p:spPr>
        <p:txBody>
          <a:bodyPr/>
          <a:lstStyle/>
          <a:p>
            <a:r>
              <a:rPr lang="en-US" dirty="0"/>
              <a:t>In science, a hypothesis</a:t>
            </a:r>
          </a:p>
          <a:p>
            <a:pPr lvl="1"/>
            <a:r>
              <a:rPr lang="en-US" dirty="0"/>
              <a:t>Is a tentative answer to a well-framed question, an explanation on trial</a:t>
            </a:r>
          </a:p>
          <a:p>
            <a:pPr lvl="1"/>
            <a:r>
              <a:rPr lang="en-US" dirty="0"/>
              <a:t>Makes predictions that can be tested</a:t>
            </a:r>
          </a:p>
        </p:txBody>
      </p:sp>
    </p:spTree>
    <p:extLst>
      <p:ext uri="{BB962C8B-B14F-4D97-AF65-F5344CB8AC3E}">
        <p14:creationId xmlns:p14="http://schemas.microsoft.com/office/powerpoint/2010/main" val="1468115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76200"/>
            <a:ext cx="8534400" cy="485775"/>
          </a:xfrm>
        </p:spPr>
        <p:txBody>
          <a:bodyPr/>
          <a:lstStyle/>
          <a:p>
            <a:endParaRPr lang="en-US"/>
          </a:p>
        </p:txBody>
      </p:sp>
      <p:sp>
        <p:nvSpPr>
          <p:cNvPr id="134147" name="Rectangle 3"/>
          <p:cNvSpPr>
            <a:spLocks noGrp="1" noChangeArrowheads="1"/>
          </p:cNvSpPr>
          <p:nvPr>
            <p:ph type="body" idx="1"/>
          </p:nvPr>
        </p:nvSpPr>
        <p:spPr>
          <a:xfrm>
            <a:off x="571824" y="1447800"/>
            <a:ext cx="3310018" cy="2603323"/>
          </a:xfrm>
        </p:spPr>
        <p:txBody>
          <a:bodyPr/>
          <a:lstStyle/>
          <a:p>
            <a:r>
              <a:rPr lang="en-US" dirty="0"/>
              <a:t>We all use hypotheses in solving everyday problems</a:t>
            </a:r>
          </a:p>
        </p:txBody>
      </p:sp>
      <p:grpSp>
        <p:nvGrpSpPr>
          <p:cNvPr id="134148" name="Group 4"/>
          <p:cNvGrpSpPr>
            <a:grpSpLocks/>
          </p:cNvGrpSpPr>
          <p:nvPr/>
        </p:nvGrpSpPr>
        <p:grpSpPr bwMode="auto">
          <a:xfrm>
            <a:off x="2438399" y="1251284"/>
            <a:ext cx="6593305" cy="5406190"/>
            <a:chOff x="711" y="912"/>
            <a:chExt cx="3897" cy="3168"/>
          </a:xfrm>
        </p:grpSpPr>
        <p:grpSp>
          <p:nvGrpSpPr>
            <p:cNvPr id="134149" name="Group 5"/>
            <p:cNvGrpSpPr>
              <a:grpSpLocks/>
            </p:cNvGrpSpPr>
            <p:nvPr/>
          </p:nvGrpSpPr>
          <p:grpSpPr bwMode="auto">
            <a:xfrm>
              <a:off x="1584" y="912"/>
              <a:ext cx="3024" cy="3148"/>
              <a:chOff x="1432" y="768"/>
              <a:chExt cx="3176" cy="3340"/>
            </a:xfrm>
          </p:grpSpPr>
          <p:pic>
            <p:nvPicPr>
              <p:cNvPr id="134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 y="768"/>
                <a:ext cx="3154" cy="3312"/>
              </a:xfrm>
              <a:prstGeom prst="rect">
                <a:avLst/>
              </a:prstGeom>
              <a:noFill/>
              <a:extLst>
                <a:ext uri="{909E8E84-426E-40DD-AFC4-6F175D3DCCD1}">
                  <a14:hiddenFill xmlns:a14="http://schemas.microsoft.com/office/drawing/2010/main">
                    <a:solidFill>
                      <a:srgbClr val="FFFFFF"/>
                    </a:solidFill>
                  </a14:hiddenFill>
                </a:ext>
              </a:extLst>
            </p:spPr>
          </p:pic>
          <p:grpSp>
            <p:nvGrpSpPr>
              <p:cNvPr id="134151" name="Group 7"/>
              <p:cNvGrpSpPr>
                <a:grpSpLocks/>
              </p:cNvGrpSpPr>
              <p:nvPr/>
            </p:nvGrpSpPr>
            <p:grpSpPr bwMode="auto">
              <a:xfrm>
                <a:off x="1432" y="1075"/>
                <a:ext cx="3176" cy="3033"/>
                <a:chOff x="1432" y="1075"/>
                <a:chExt cx="3176" cy="3033"/>
              </a:xfrm>
            </p:grpSpPr>
            <p:sp>
              <p:nvSpPr>
                <p:cNvPr id="134152" name="Text Box 8"/>
                <p:cNvSpPr txBox="1">
                  <a:spLocks noChangeArrowheads="1"/>
                </p:cNvSpPr>
                <p:nvPr/>
              </p:nvSpPr>
              <p:spPr bwMode="auto">
                <a:xfrm>
                  <a:off x="2575" y="1075"/>
                  <a:ext cx="714" cy="18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spcBef>
                      <a:spcPct val="50000"/>
                    </a:spcBef>
                  </a:pPr>
                  <a:r>
                    <a:rPr kumimoji="1" lang="en-US" sz="1200"/>
                    <a:t>Observations</a:t>
                  </a:r>
                </a:p>
              </p:txBody>
            </p:sp>
            <p:sp>
              <p:nvSpPr>
                <p:cNvPr id="134153" name="Text Box 9"/>
                <p:cNvSpPr txBox="1">
                  <a:spLocks noChangeArrowheads="1"/>
                </p:cNvSpPr>
                <p:nvPr/>
              </p:nvSpPr>
              <p:spPr bwMode="auto">
                <a:xfrm>
                  <a:off x="2591" y="1700"/>
                  <a:ext cx="673" cy="18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spcBef>
                      <a:spcPct val="50000"/>
                    </a:spcBef>
                  </a:pPr>
                  <a:r>
                    <a:rPr kumimoji="1" lang="en-US" sz="1200"/>
                    <a:t>Questions</a:t>
                  </a:r>
                </a:p>
              </p:txBody>
            </p:sp>
            <p:sp>
              <p:nvSpPr>
                <p:cNvPr id="134154" name="Text Box 10"/>
                <p:cNvSpPr txBox="1">
                  <a:spLocks noChangeArrowheads="1"/>
                </p:cNvSpPr>
                <p:nvPr/>
              </p:nvSpPr>
              <p:spPr bwMode="auto">
                <a:xfrm>
                  <a:off x="1632" y="1949"/>
                  <a:ext cx="864" cy="33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lnSpc>
                      <a:spcPts val="1600"/>
                    </a:lnSpc>
                    <a:spcBef>
                      <a:spcPct val="50000"/>
                    </a:spcBef>
                  </a:pPr>
                  <a:r>
                    <a:rPr kumimoji="1" lang="en-US" sz="1200"/>
                    <a:t>Hypothesis # 1:</a:t>
                  </a:r>
                  <a:br>
                    <a:rPr kumimoji="1" lang="en-US" sz="1200"/>
                  </a:br>
                  <a:r>
                    <a:rPr kumimoji="1" lang="en-US" sz="1200"/>
                    <a:t>Dead batteries</a:t>
                  </a:r>
                </a:p>
              </p:txBody>
            </p:sp>
            <p:sp>
              <p:nvSpPr>
                <p:cNvPr id="134155" name="Text Box 11"/>
                <p:cNvSpPr txBox="1">
                  <a:spLocks noChangeArrowheads="1"/>
                </p:cNvSpPr>
                <p:nvPr/>
              </p:nvSpPr>
              <p:spPr bwMode="auto">
                <a:xfrm>
                  <a:off x="3352" y="1956"/>
                  <a:ext cx="864" cy="33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lnSpc>
                      <a:spcPts val="1600"/>
                    </a:lnSpc>
                    <a:spcBef>
                      <a:spcPct val="50000"/>
                    </a:spcBef>
                  </a:pPr>
                  <a:r>
                    <a:rPr kumimoji="1" lang="en-US" sz="1200"/>
                    <a:t>Hypothesis # 2:</a:t>
                  </a:r>
                  <a:br>
                    <a:rPr kumimoji="1" lang="en-US" sz="1200"/>
                  </a:br>
                  <a:r>
                    <a:rPr kumimoji="1" lang="en-US" sz="1200"/>
                    <a:t>Burnt-out bulb</a:t>
                  </a:r>
                </a:p>
              </p:txBody>
            </p:sp>
            <p:sp>
              <p:nvSpPr>
                <p:cNvPr id="134156" name="Text Box 12"/>
                <p:cNvSpPr txBox="1">
                  <a:spLocks noChangeArrowheads="1"/>
                </p:cNvSpPr>
                <p:nvPr/>
              </p:nvSpPr>
              <p:spPr bwMode="auto">
                <a:xfrm>
                  <a:off x="1616" y="2373"/>
                  <a:ext cx="1016" cy="42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l"/>
                  <a:r>
                    <a:rPr kumimoji="1" lang="en-US" sz="1200"/>
                    <a:t>Prediction:</a:t>
                  </a:r>
                </a:p>
                <a:p>
                  <a:pPr algn="l">
                    <a:lnSpc>
                      <a:spcPts val="1400"/>
                    </a:lnSpc>
                  </a:pPr>
                  <a:r>
                    <a:rPr kumimoji="1" lang="en-US" sz="1200"/>
                    <a:t>Replacing batteries</a:t>
                  </a:r>
                </a:p>
                <a:p>
                  <a:pPr algn="l"/>
                  <a:r>
                    <a:rPr kumimoji="1" lang="en-US" sz="1200"/>
                    <a:t>will fix problem</a:t>
                  </a:r>
                </a:p>
              </p:txBody>
            </p:sp>
            <p:sp>
              <p:nvSpPr>
                <p:cNvPr id="134157" name="Text Box 13"/>
                <p:cNvSpPr txBox="1">
                  <a:spLocks noChangeArrowheads="1"/>
                </p:cNvSpPr>
                <p:nvPr/>
              </p:nvSpPr>
              <p:spPr bwMode="auto">
                <a:xfrm>
                  <a:off x="3384" y="2366"/>
                  <a:ext cx="864" cy="42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l"/>
                  <a:r>
                    <a:rPr kumimoji="1" lang="en-US" sz="1200" dirty="0"/>
                    <a:t>Prediction:</a:t>
                  </a:r>
                </a:p>
                <a:p>
                  <a:pPr algn="l">
                    <a:lnSpc>
                      <a:spcPts val="1400"/>
                    </a:lnSpc>
                  </a:pPr>
                  <a:r>
                    <a:rPr kumimoji="1" lang="en-US" sz="1200" dirty="0"/>
                    <a:t>Replacing bulb</a:t>
                  </a:r>
                </a:p>
                <a:p>
                  <a:pPr algn="l"/>
                  <a:r>
                    <a:rPr kumimoji="1" lang="en-US" sz="1200" dirty="0"/>
                    <a:t>will fix problem</a:t>
                  </a:r>
                </a:p>
              </p:txBody>
            </p:sp>
            <p:sp>
              <p:nvSpPr>
                <p:cNvPr id="134158" name="Text Box 14"/>
                <p:cNvSpPr txBox="1">
                  <a:spLocks noChangeArrowheads="1"/>
                </p:cNvSpPr>
                <p:nvPr/>
              </p:nvSpPr>
              <p:spPr bwMode="auto">
                <a:xfrm>
                  <a:off x="1624" y="3230"/>
                  <a:ext cx="864" cy="18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spcBef>
                      <a:spcPct val="50000"/>
                    </a:spcBef>
                  </a:pPr>
                  <a:r>
                    <a:rPr kumimoji="1" lang="en-US" sz="1200"/>
                    <a:t>Test prediction </a:t>
                  </a:r>
                </a:p>
              </p:txBody>
            </p:sp>
            <p:sp>
              <p:nvSpPr>
                <p:cNvPr id="134159" name="Text Box 15"/>
                <p:cNvSpPr txBox="1">
                  <a:spLocks noChangeArrowheads="1"/>
                </p:cNvSpPr>
                <p:nvPr/>
              </p:nvSpPr>
              <p:spPr bwMode="auto">
                <a:xfrm>
                  <a:off x="3064" y="3922"/>
                  <a:ext cx="1544" cy="18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spcBef>
                      <a:spcPct val="50000"/>
                    </a:spcBef>
                  </a:pPr>
                  <a:r>
                    <a:rPr kumimoji="1" lang="en-US" sz="1200"/>
                    <a:t>Test does not falsify hypothesis</a:t>
                  </a:r>
                </a:p>
              </p:txBody>
            </p:sp>
            <p:sp>
              <p:nvSpPr>
                <p:cNvPr id="134160" name="Text Box 16"/>
                <p:cNvSpPr txBox="1">
                  <a:spLocks noChangeArrowheads="1"/>
                </p:cNvSpPr>
                <p:nvPr/>
              </p:nvSpPr>
              <p:spPr bwMode="auto">
                <a:xfrm>
                  <a:off x="3368" y="3230"/>
                  <a:ext cx="864" cy="18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spcBef>
                      <a:spcPct val="50000"/>
                    </a:spcBef>
                  </a:pPr>
                  <a:r>
                    <a:rPr kumimoji="1" lang="en-US" sz="1200"/>
                    <a:t>Test prediction </a:t>
                  </a:r>
                </a:p>
              </p:txBody>
            </p:sp>
            <p:sp>
              <p:nvSpPr>
                <p:cNvPr id="134161" name="Text Box 17"/>
                <p:cNvSpPr txBox="1">
                  <a:spLocks noChangeArrowheads="1"/>
                </p:cNvSpPr>
                <p:nvPr/>
              </p:nvSpPr>
              <p:spPr bwMode="auto">
                <a:xfrm>
                  <a:off x="1432" y="3925"/>
                  <a:ext cx="1248" cy="18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ctr">
                    <a:spcBef>
                      <a:spcPct val="50000"/>
                    </a:spcBef>
                  </a:pPr>
                  <a:r>
                    <a:rPr kumimoji="1" lang="en-US" sz="1200"/>
                    <a:t>Test falsifies hypothesis</a:t>
                  </a:r>
                </a:p>
              </p:txBody>
            </p:sp>
          </p:grpSp>
        </p:grpSp>
        <p:sp>
          <p:nvSpPr>
            <p:cNvPr id="134162" name="Rectangle 18"/>
            <p:cNvSpPr>
              <a:spLocks noChangeArrowheads="1"/>
            </p:cNvSpPr>
            <p:nvPr/>
          </p:nvSpPr>
          <p:spPr bwMode="auto">
            <a:xfrm>
              <a:off x="711" y="3888"/>
              <a:ext cx="705" cy="19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ctr"/>
              <a:r>
                <a:rPr lang="en-US" sz="1400" b="1"/>
                <a:t>Figure 1.25</a:t>
              </a:r>
            </a:p>
          </p:txBody>
        </p:sp>
      </p:grpSp>
    </p:spTree>
    <p:extLst>
      <p:ext uri="{BB962C8B-B14F-4D97-AF65-F5344CB8AC3E}">
        <p14:creationId xmlns:p14="http://schemas.microsoft.com/office/powerpoint/2010/main" val="24457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40053" y="313773"/>
            <a:ext cx="8357936" cy="1042738"/>
          </a:xfrm>
        </p:spPr>
        <p:txBody>
          <a:bodyPr/>
          <a:lstStyle/>
          <a:p>
            <a:r>
              <a:rPr lang="en-US" b="0" i="1" dirty="0"/>
              <a:t>A Closer Look at Hypotheses in Scientific Inquiry</a:t>
            </a:r>
          </a:p>
        </p:txBody>
      </p:sp>
      <p:sp>
        <p:nvSpPr>
          <p:cNvPr id="136195" name="Rectangle 3"/>
          <p:cNvSpPr>
            <a:spLocks noGrp="1" noChangeArrowheads="1"/>
          </p:cNvSpPr>
          <p:nvPr>
            <p:ph type="body" idx="1"/>
          </p:nvPr>
        </p:nvSpPr>
        <p:spPr>
          <a:xfrm>
            <a:off x="697424" y="1944426"/>
            <a:ext cx="8446576" cy="2508250"/>
          </a:xfrm>
        </p:spPr>
        <p:txBody>
          <a:bodyPr/>
          <a:lstStyle/>
          <a:p>
            <a:r>
              <a:rPr lang="en-US" dirty="0"/>
              <a:t>A scientific hypothesis must have two important qualities</a:t>
            </a:r>
          </a:p>
          <a:p>
            <a:pPr lvl="1"/>
            <a:r>
              <a:rPr lang="en-US" i="1" dirty="0"/>
              <a:t>It must be testable</a:t>
            </a:r>
          </a:p>
          <a:p>
            <a:pPr lvl="1"/>
            <a:r>
              <a:rPr lang="en-US" i="1" dirty="0"/>
              <a:t>It must have the potential of being rejected</a:t>
            </a:r>
          </a:p>
          <a:p>
            <a:pPr lvl="1"/>
            <a:endParaRPr lang="en-US" sz="4400" dirty="0"/>
          </a:p>
          <a:p>
            <a:pPr marL="0" indent="0">
              <a:buNone/>
            </a:pPr>
            <a:r>
              <a:rPr lang="en-US" sz="2800" b="0" i="1" dirty="0"/>
              <a:t>"No amount of experimentation can ever prove me right, one single experiment can prove me wrong." </a:t>
            </a:r>
          </a:p>
          <a:p>
            <a:pPr marL="0" indent="0">
              <a:buNone/>
            </a:pPr>
            <a:r>
              <a:rPr lang="en-US" sz="2800" b="0" dirty="0"/>
              <a:t>--- Albert Einstein.</a:t>
            </a:r>
            <a:endParaRPr lang="en-US" sz="2800" dirty="0"/>
          </a:p>
        </p:txBody>
      </p:sp>
    </p:spTree>
    <p:extLst>
      <p:ext uri="{BB962C8B-B14F-4D97-AF65-F5344CB8AC3E}">
        <p14:creationId xmlns:p14="http://schemas.microsoft.com/office/powerpoint/2010/main" val="884767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21894" y="449179"/>
            <a:ext cx="8117305" cy="593558"/>
          </a:xfrm>
        </p:spPr>
        <p:txBody>
          <a:bodyPr/>
          <a:lstStyle/>
          <a:p>
            <a:r>
              <a:rPr lang="en-US" b="0" i="1" dirty="0"/>
              <a:t>Designing Controlled Experiments</a:t>
            </a:r>
          </a:p>
        </p:txBody>
      </p:sp>
      <p:sp>
        <p:nvSpPr>
          <p:cNvPr id="142339" name="Rectangle 3"/>
          <p:cNvSpPr>
            <a:spLocks noGrp="1" noChangeArrowheads="1"/>
          </p:cNvSpPr>
          <p:nvPr>
            <p:ph type="body" idx="1"/>
          </p:nvPr>
        </p:nvSpPr>
        <p:spPr>
          <a:xfrm>
            <a:off x="743919" y="1332854"/>
            <a:ext cx="7421514" cy="2661630"/>
          </a:xfrm>
        </p:spPr>
        <p:txBody>
          <a:bodyPr/>
          <a:lstStyle/>
          <a:p>
            <a:r>
              <a:rPr lang="en-US" b="0" dirty="0">
                <a:latin typeface="Times New Roman" pitchFamily="18" charset="0"/>
                <a:cs typeface="Times New Roman" pitchFamily="18" charset="0"/>
              </a:rPr>
              <a:t>In </a:t>
            </a:r>
            <a:r>
              <a:rPr lang="en-US" i="1" dirty="0">
                <a:latin typeface="Bookman Old Style" pitchFamily="18" charset="0"/>
                <a:cs typeface="Times New Roman" pitchFamily="18" charset="0"/>
              </a:rPr>
              <a:t>controlled experiments</a:t>
            </a:r>
            <a:r>
              <a:rPr lang="en-US" dirty="0">
                <a:latin typeface="Bookman Old Style" pitchFamily="18" charset="0"/>
                <a:cs typeface="Times New Roman" pitchFamily="18" charset="0"/>
              </a:rPr>
              <a:t> </a:t>
            </a:r>
            <a:r>
              <a:rPr lang="en-US" b="0" dirty="0">
                <a:latin typeface="Times New Roman" pitchFamily="18" charset="0"/>
                <a:cs typeface="Times New Roman" pitchFamily="18" charset="0"/>
              </a:rPr>
              <a:t>we start with two (or more) groups that are as similar as possible and we devise a method to manipulate only ONE variable.</a:t>
            </a:r>
          </a:p>
          <a:p>
            <a:endParaRPr lang="en-US" sz="1800" dirty="0"/>
          </a:p>
          <a:p>
            <a:r>
              <a:rPr lang="en-US" i="1" dirty="0">
                <a:latin typeface="Bookman Old Style" pitchFamily="18" charset="0"/>
                <a:cs typeface="Times New Roman" pitchFamily="18" charset="0"/>
              </a:rPr>
              <a:t>Independent Variable </a:t>
            </a:r>
            <a:r>
              <a:rPr lang="en-US" b="0" dirty="0">
                <a:latin typeface="Times New Roman" pitchFamily="18" charset="0"/>
                <a:cs typeface="Times New Roman" pitchFamily="18" charset="0"/>
              </a:rPr>
              <a:t>=the variable that is manipulated</a:t>
            </a:r>
          </a:p>
          <a:p>
            <a:r>
              <a:rPr lang="en-US" i="1" dirty="0">
                <a:latin typeface="Bookman Old Style" pitchFamily="18" charset="0"/>
                <a:cs typeface="Times New Roman" pitchFamily="18" charset="0"/>
              </a:rPr>
              <a:t>Dependent Variable </a:t>
            </a:r>
            <a:r>
              <a:rPr lang="en-US" b="0" dirty="0">
                <a:latin typeface="Times New Roman" pitchFamily="18" charset="0"/>
                <a:cs typeface="Times New Roman" pitchFamily="18" charset="0"/>
              </a:rPr>
              <a:t>= the response that is measured</a:t>
            </a:r>
          </a:p>
        </p:txBody>
      </p:sp>
    </p:spTree>
    <p:extLst>
      <p:ext uri="{BB962C8B-B14F-4D97-AF65-F5344CB8AC3E}">
        <p14:creationId xmlns:p14="http://schemas.microsoft.com/office/powerpoint/2010/main" val="1103020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30" y="511444"/>
            <a:ext cx="7746569" cy="936356"/>
          </a:xfrm>
        </p:spPr>
        <p:txBody>
          <a:bodyPr/>
          <a:lstStyle/>
          <a:p>
            <a:r>
              <a:rPr lang="en-US" dirty="0"/>
              <a:t>Null Hypothesis</a:t>
            </a:r>
          </a:p>
        </p:txBody>
      </p:sp>
      <p:sp>
        <p:nvSpPr>
          <p:cNvPr id="3" name="Content Placeholder 2"/>
          <p:cNvSpPr>
            <a:spLocks noGrp="1"/>
          </p:cNvSpPr>
          <p:nvPr>
            <p:ph idx="1"/>
          </p:nvPr>
        </p:nvSpPr>
        <p:spPr/>
        <p:txBody>
          <a:bodyPr/>
          <a:lstStyle/>
          <a:p>
            <a:r>
              <a:rPr lang="en-US" dirty="0"/>
              <a:t>The premise that any observed differences are simply the result of random differences</a:t>
            </a:r>
          </a:p>
          <a:p>
            <a:r>
              <a:rPr lang="en-US" dirty="0"/>
              <a:t>When quantified observations, or data, are collected, statistical methods are used to calculate the likelihood that the null hypothesis is correct.</a:t>
            </a:r>
          </a:p>
        </p:txBody>
      </p:sp>
    </p:spTree>
    <p:extLst>
      <p:ext uri="{BB962C8B-B14F-4D97-AF65-F5344CB8AC3E}">
        <p14:creationId xmlns:p14="http://schemas.microsoft.com/office/powerpoint/2010/main" val="139031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95275" y="342900"/>
            <a:ext cx="8153400" cy="723900"/>
          </a:xfrm>
        </p:spPr>
        <p:txBody>
          <a:bodyPr/>
          <a:lstStyle/>
          <a:p>
            <a:pPr eaLnBrk="1" hangingPunct="1">
              <a:lnSpc>
                <a:spcPct val="90000"/>
              </a:lnSpc>
            </a:pPr>
            <a:r>
              <a:rPr lang="en-US" altLang="x-none">
                <a:solidFill>
                  <a:srgbClr val="D1300D"/>
                </a:solidFill>
              </a:rPr>
              <a:t>Experiments</a:t>
            </a:r>
            <a:r>
              <a:rPr lang="en-US" altLang="x-none">
                <a:solidFill>
                  <a:schemeClr val="tx1"/>
                </a:solidFill>
              </a:rPr>
              <a:t> </a:t>
            </a:r>
            <a:br>
              <a:rPr lang="en-US" altLang="x-none">
                <a:solidFill>
                  <a:srgbClr val="FF0000"/>
                </a:solidFill>
              </a:rPr>
            </a:br>
            <a:endParaRPr lang="en-US" altLang="x-none"/>
          </a:p>
        </p:txBody>
      </p:sp>
      <p:sp>
        <p:nvSpPr>
          <p:cNvPr id="16387" name="Text Box 6"/>
          <p:cNvSpPr txBox="1">
            <a:spLocks noChangeArrowheads="1"/>
          </p:cNvSpPr>
          <p:nvPr/>
        </p:nvSpPr>
        <p:spPr bwMode="auto">
          <a:xfrm>
            <a:off x="133350" y="1308100"/>
            <a:ext cx="42862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x-none" sz="2600">
                <a:latin typeface="Arial" charset="0"/>
              </a:rPr>
              <a:t>Most mammals, like those who attacked the artificial snake shown in the figure below, cannot see color. With this idea in mind, choose the experiment that would best test whether the color of the artificial snakes were important.</a:t>
            </a:r>
            <a:br>
              <a:rPr lang="en-US" altLang="x-none" sz="2600">
                <a:latin typeface="Arial" charset="0"/>
              </a:rPr>
            </a:br>
            <a:endParaRPr lang="en-US" altLang="x-none" sz="2600">
              <a:latin typeface="Arial" charset="0"/>
            </a:endParaRPr>
          </a:p>
        </p:txBody>
      </p:sp>
      <p:pic>
        <p:nvPicPr>
          <p:cNvPr id="16388" name="Picture 5" descr="\\Ps3\CS1-Vol.07\50523_campbell_irdvd\final_jpeg_files%0\chap001\01_26_ArtificialSnakes-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638" y="1076325"/>
            <a:ext cx="45085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788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14300" y="2333625"/>
            <a:ext cx="8988425" cy="4076700"/>
          </a:xfrm>
        </p:spPr>
        <p:txBody>
          <a:bodyPr/>
          <a:lstStyle/>
          <a:p>
            <a:pPr marL="685800" lvl="1" indent="-495300" eaLnBrk="1" hangingPunct="1">
              <a:lnSpc>
                <a:spcPct val="95000"/>
              </a:lnSpc>
              <a:spcBef>
                <a:spcPct val="50000"/>
              </a:spcBef>
              <a:buClr>
                <a:schemeClr val="tx1"/>
              </a:buClr>
              <a:buFont typeface="Arial" charset="0"/>
              <a:buAutoNum type="alphaLcParenR"/>
            </a:pPr>
            <a:r>
              <a:rPr lang="en-US" altLang="x-none" sz="1900"/>
              <a:t>Compare attack rates on red-black-white ringed artificial snakes to attack rates on black-brown-white ringed artificial snakes in areas without coral snakes.</a:t>
            </a:r>
          </a:p>
          <a:p>
            <a:pPr marL="685800" lvl="1" indent="-495300" eaLnBrk="1" hangingPunct="1">
              <a:lnSpc>
                <a:spcPct val="95000"/>
              </a:lnSpc>
              <a:spcBef>
                <a:spcPct val="50000"/>
              </a:spcBef>
              <a:buClr>
                <a:schemeClr val="tx1"/>
              </a:buClr>
              <a:buFont typeface="Arial" charset="0"/>
              <a:buAutoNum type="alphaLcParenR"/>
            </a:pPr>
            <a:r>
              <a:rPr lang="en-US" altLang="x-none" sz="1900"/>
              <a:t>Measure attack rates on black-brown-white ringed snakes in areas with many coral snakes.</a:t>
            </a:r>
          </a:p>
          <a:p>
            <a:pPr marL="685800" lvl="1" indent="-495300" eaLnBrk="1" hangingPunct="1">
              <a:lnSpc>
                <a:spcPct val="95000"/>
              </a:lnSpc>
              <a:spcBef>
                <a:spcPct val="50000"/>
              </a:spcBef>
              <a:buClr>
                <a:schemeClr val="tx1"/>
              </a:buClr>
              <a:buFont typeface="Arial" charset="0"/>
              <a:buAutoNum type="alphaLcParenR"/>
            </a:pPr>
            <a:r>
              <a:rPr lang="en-US" altLang="x-none" sz="1900"/>
              <a:t>Compare attack rates on black-brown-white striped artificial snakes to attack rates on black-brown-white ringed artificial snakes in areas with many coral snakes.</a:t>
            </a:r>
          </a:p>
          <a:p>
            <a:pPr marL="685800" lvl="1" indent="-495300" eaLnBrk="1" hangingPunct="1">
              <a:lnSpc>
                <a:spcPct val="95000"/>
              </a:lnSpc>
              <a:spcBef>
                <a:spcPct val="50000"/>
              </a:spcBef>
              <a:buClr>
                <a:schemeClr val="tx1"/>
              </a:buClr>
              <a:buFont typeface="Arial" charset="0"/>
              <a:buAutoNum type="alphaLcParenR"/>
            </a:pPr>
            <a:r>
              <a:rPr lang="en-US" altLang="x-none" sz="1900"/>
              <a:t>Compare attack rates on black-brown-white ringed artificial snakes to attack rates on plain brown artificial snakes in areas with many coral snakes.</a:t>
            </a:r>
          </a:p>
          <a:p>
            <a:pPr marL="685800" lvl="1" indent="-495300" eaLnBrk="1" hangingPunct="1">
              <a:lnSpc>
                <a:spcPct val="95000"/>
              </a:lnSpc>
              <a:spcBef>
                <a:spcPct val="50000"/>
              </a:spcBef>
              <a:buClr>
                <a:schemeClr val="tx1"/>
              </a:buClr>
              <a:buFont typeface="Arial" charset="0"/>
              <a:buAutoNum type="alphaLcParenR"/>
            </a:pPr>
            <a:r>
              <a:rPr lang="en-US" altLang="x-none" sz="1900"/>
              <a:t>Compare attack rates on red-black-white ringed artificial snakes to attack rates on black-brown-white artificial snakes in areas with many coral snakes.</a:t>
            </a:r>
            <a:endParaRPr lang="en-US" altLang="x-none" sz="1900">
              <a:solidFill>
                <a:srgbClr val="FF0000"/>
              </a:solidFill>
            </a:endParaRPr>
          </a:p>
        </p:txBody>
      </p:sp>
      <p:sp>
        <p:nvSpPr>
          <p:cNvPr id="17411" name="Title 4"/>
          <p:cNvSpPr>
            <a:spLocks noGrp="1"/>
          </p:cNvSpPr>
          <p:nvPr>
            <p:ph type="title"/>
          </p:nvPr>
        </p:nvSpPr>
        <p:spPr>
          <a:xfrm>
            <a:off x="304800" y="1143000"/>
            <a:ext cx="8686800" cy="1066800"/>
          </a:xfrm>
        </p:spPr>
        <p:txBody>
          <a:bodyPr/>
          <a:lstStyle/>
          <a:p>
            <a:r>
              <a:rPr lang="en-US" altLang="x-none" sz="2400">
                <a:solidFill>
                  <a:schemeClr val="tx1"/>
                </a:solidFill>
                <a:latin typeface="Arial" charset="0"/>
              </a:rPr>
              <a:t>Choose the experiment that would best test whether the color of the artificial snakes were important.</a:t>
            </a:r>
          </a:p>
        </p:txBody>
      </p:sp>
      <p:pic>
        <p:nvPicPr>
          <p:cNvPr id="17412" name="PRS Question Icon" descr="PRS3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699500" y="330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5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2"/>
              </a:buClr>
              <a:buSzPct val="25000"/>
              <a:buFont typeface="Calibri"/>
              <a:buNone/>
            </a:pPr>
            <a:r>
              <a:rPr lang="en-US" sz="4400" b="1" i="0" u="none" strike="noStrike" cap="none">
                <a:solidFill>
                  <a:schemeClr val="accent2"/>
                </a:solidFill>
                <a:latin typeface="Calibri"/>
                <a:ea typeface="Calibri"/>
                <a:cs typeface="Calibri"/>
                <a:sym typeface="Calibri"/>
              </a:rPr>
              <a:t>Big Ideas in AP Biology</a:t>
            </a:r>
          </a:p>
        </p:txBody>
      </p:sp>
      <p:sp>
        <p:nvSpPr>
          <p:cNvPr id="104" name="Shape 104"/>
          <p:cNvSpPr txBox="1">
            <a:spLocks noGrp="1"/>
          </p:cNvSpPr>
          <p:nvPr>
            <p:ph type="body" idx="1"/>
          </p:nvPr>
        </p:nvSpPr>
        <p:spPr>
          <a:xfrm>
            <a:off x="457200" y="1066800"/>
            <a:ext cx="8458200" cy="1371599"/>
          </a:xfrm>
          <a:prstGeom prst="rect">
            <a:avLst/>
          </a:prstGeom>
          <a:noFill/>
          <a:ln>
            <a:noFill/>
          </a:ln>
        </p:spPr>
        <p:txBody>
          <a:bodyPr lIns="91425" tIns="45700" rIns="91425" bIns="45700" anchor="t" anchorCtr="0">
            <a:noAutofit/>
          </a:bodyPr>
          <a:lstStyle/>
          <a:p>
            <a:pPr marL="1544637" marR="0" lvl="1" indent="-1544637" algn="l" rtl="0">
              <a:lnSpc>
                <a:spcPct val="100000"/>
              </a:lnSpc>
              <a:spcBef>
                <a:spcPts val="0"/>
              </a:spcBef>
              <a:spcAft>
                <a:spcPts val="0"/>
              </a:spcAft>
              <a:buClr>
                <a:schemeClr val="dk1"/>
              </a:buClr>
              <a:buSzPct val="25000"/>
              <a:buFont typeface="Arial"/>
              <a:buNone/>
            </a:pPr>
            <a:r>
              <a:rPr lang="en-US" sz="2800" b="0" i="0" u="sng" strike="noStrike" cap="none">
                <a:solidFill>
                  <a:schemeClr val="dk1"/>
                </a:solidFill>
                <a:latin typeface="Calibri"/>
                <a:ea typeface="Calibri"/>
                <a:cs typeface="Calibri"/>
                <a:sym typeface="Calibri"/>
              </a:rPr>
              <a:t>Big Idea 1</a:t>
            </a:r>
            <a:r>
              <a:rPr lang="en-US" sz="2800" b="0" i="0" u="none" strike="noStrike" cap="none">
                <a:solidFill>
                  <a:schemeClr val="dk1"/>
                </a:solidFill>
                <a:latin typeface="Calibri"/>
                <a:ea typeface="Calibri"/>
                <a:cs typeface="Calibri"/>
                <a:sym typeface="Calibri"/>
              </a:rPr>
              <a:t>: The process of evolution drives the diversity and unity of life.</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05" name="Shape 105" descr="01_22_GalapagosFinches-L.jpg"/>
          <p:cNvPicPr preferRelativeResize="0"/>
          <p:nvPr/>
        </p:nvPicPr>
        <p:blipFill rotWithShape="1">
          <a:blip r:embed="rId3">
            <a:alphaModFix/>
          </a:blip>
          <a:srcRect/>
          <a:stretch/>
        </p:blipFill>
        <p:spPr>
          <a:xfrm>
            <a:off x="152400" y="2514600"/>
            <a:ext cx="4027487" cy="3657600"/>
          </a:xfrm>
          <a:prstGeom prst="rect">
            <a:avLst/>
          </a:prstGeom>
          <a:noFill/>
          <a:ln>
            <a:noFill/>
          </a:ln>
        </p:spPr>
      </p:pic>
      <p:pic>
        <p:nvPicPr>
          <p:cNvPr id="106" name="Shape 106" descr="01_07_FormFitsFunction-L.jpg"/>
          <p:cNvPicPr preferRelativeResize="0"/>
          <p:nvPr/>
        </p:nvPicPr>
        <p:blipFill rotWithShape="1">
          <a:blip r:embed="rId4">
            <a:alphaModFix/>
          </a:blip>
          <a:srcRect/>
          <a:stretch/>
        </p:blipFill>
        <p:spPr>
          <a:xfrm>
            <a:off x="4267200" y="2362200"/>
            <a:ext cx="4572000" cy="1419225"/>
          </a:xfrm>
          <a:prstGeom prst="rect">
            <a:avLst/>
          </a:prstGeom>
          <a:noFill/>
          <a:ln>
            <a:noFill/>
          </a:ln>
        </p:spPr>
      </p:pic>
      <p:pic>
        <p:nvPicPr>
          <p:cNvPr id="107" name="Shape 107"/>
          <p:cNvPicPr preferRelativeResize="0"/>
          <p:nvPr/>
        </p:nvPicPr>
        <p:blipFill rotWithShape="1">
          <a:blip r:embed="rId5">
            <a:alphaModFix/>
          </a:blip>
          <a:srcRect/>
          <a:stretch/>
        </p:blipFill>
        <p:spPr>
          <a:xfrm>
            <a:off x="5638800" y="3962400"/>
            <a:ext cx="1990724" cy="254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lack_bear"/>
          <p:cNvPicPr>
            <a:picLocks noChangeAspect="1" noChangeArrowheads="1"/>
          </p:cNvPicPr>
          <p:nvPr/>
        </p:nvPicPr>
        <p:blipFill>
          <a:blip r:embed="rId3" cstate="print"/>
          <a:srcRect l="25899"/>
          <a:stretch>
            <a:fillRect/>
          </a:stretch>
        </p:blipFill>
        <p:spPr bwMode="auto">
          <a:xfrm>
            <a:off x="3" y="1"/>
            <a:ext cx="3952875" cy="3511550"/>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3835400" y="0"/>
            <a:ext cx="3327400" cy="4991100"/>
          </a:xfrm>
          <a:prstGeom prst="rect">
            <a:avLst/>
          </a:prstGeom>
          <a:noFill/>
          <a:ln w="9525">
            <a:noFill/>
            <a:miter lim="800000"/>
            <a:headEnd/>
            <a:tailEnd/>
          </a:ln>
        </p:spPr>
      </p:pic>
      <p:pic>
        <p:nvPicPr>
          <p:cNvPr id="37892" name="Picture 4"/>
          <p:cNvPicPr>
            <a:picLocks noChangeAspect="1" noChangeArrowheads="1"/>
          </p:cNvPicPr>
          <p:nvPr/>
        </p:nvPicPr>
        <p:blipFill>
          <a:blip r:embed="rId5" cstate="print"/>
          <a:srcRect/>
          <a:stretch>
            <a:fillRect/>
          </a:stretch>
        </p:blipFill>
        <p:spPr bwMode="auto">
          <a:xfrm>
            <a:off x="7165978" y="0"/>
            <a:ext cx="2054225" cy="2743200"/>
          </a:xfrm>
          <a:prstGeom prst="rect">
            <a:avLst/>
          </a:prstGeom>
          <a:noFill/>
          <a:ln w="9525">
            <a:noFill/>
            <a:miter lim="800000"/>
            <a:headEnd/>
            <a:tailEnd/>
          </a:ln>
        </p:spPr>
      </p:pic>
      <p:pic>
        <p:nvPicPr>
          <p:cNvPr id="37893" name="Picture 5"/>
          <p:cNvPicPr>
            <a:picLocks noChangeAspect="1" noChangeArrowheads="1"/>
          </p:cNvPicPr>
          <p:nvPr/>
        </p:nvPicPr>
        <p:blipFill>
          <a:blip r:embed="rId6" cstate="print"/>
          <a:srcRect t="2339" r="9354" b="11693"/>
          <a:stretch>
            <a:fillRect/>
          </a:stretch>
        </p:blipFill>
        <p:spPr bwMode="auto">
          <a:xfrm>
            <a:off x="4614866" y="4346578"/>
            <a:ext cx="4605337" cy="2587625"/>
          </a:xfrm>
          <a:prstGeom prst="rect">
            <a:avLst/>
          </a:prstGeom>
          <a:noFill/>
          <a:ln w="9525">
            <a:noFill/>
            <a:miter lim="800000"/>
            <a:headEnd/>
            <a:tailEnd/>
          </a:ln>
        </p:spPr>
      </p:pic>
      <p:pic>
        <p:nvPicPr>
          <p:cNvPr id="37894" name="Picture 6"/>
          <p:cNvPicPr>
            <a:picLocks noChangeAspect="1" noChangeArrowheads="1"/>
          </p:cNvPicPr>
          <p:nvPr/>
        </p:nvPicPr>
        <p:blipFill>
          <a:blip r:embed="rId7" cstate="print"/>
          <a:srcRect/>
          <a:stretch>
            <a:fillRect/>
          </a:stretch>
        </p:blipFill>
        <p:spPr bwMode="auto">
          <a:xfrm>
            <a:off x="0" y="3340101"/>
            <a:ext cx="2451100" cy="2374900"/>
          </a:xfrm>
          <a:prstGeom prst="rect">
            <a:avLst/>
          </a:prstGeom>
          <a:noFill/>
          <a:ln w="9525">
            <a:noFill/>
            <a:miter lim="800000"/>
            <a:headEnd/>
            <a:tailEnd/>
          </a:ln>
        </p:spPr>
      </p:pic>
      <p:pic>
        <p:nvPicPr>
          <p:cNvPr id="37895" name="Picture 7"/>
          <p:cNvPicPr>
            <a:picLocks noChangeAspect="1" noChangeArrowheads="1"/>
          </p:cNvPicPr>
          <p:nvPr/>
        </p:nvPicPr>
        <p:blipFill>
          <a:blip r:embed="rId8" cstate="print"/>
          <a:srcRect/>
          <a:stretch>
            <a:fillRect/>
          </a:stretch>
        </p:blipFill>
        <p:spPr bwMode="auto">
          <a:xfrm>
            <a:off x="1828800" y="4635501"/>
            <a:ext cx="3124200" cy="2298700"/>
          </a:xfrm>
          <a:prstGeom prst="rect">
            <a:avLst/>
          </a:prstGeom>
          <a:noFill/>
          <a:ln w="9525">
            <a:noFill/>
            <a:miter lim="800000"/>
            <a:headEnd/>
            <a:tailEnd/>
          </a:ln>
        </p:spPr>
      </p:pic>
      <p:pic>
        <p:nvPicPr>
          <p:cNvPr id="37896" name="Picture 8"/>
          <p:cNvPicPr>
            <a:picLocks noChangeAspect="1" noChangeArrowheads="1"/>
          </p:cNvPicPr>
          <p:nvPr/>
        </p:nvPicPr>
        <p:blipFill>
          <a:blip r:embed="rId9" cstate="print"/>
          <a:srcRect/>
          <a:stretch>
            <a:fillRect/>
          </a:stretch>
        </p:blipFill>
        <p:spPr bwMode="auto">
          <a:xfrm>
            <a:off x="2286000" y="2557463"/>
            <a:ext cx="3505200" cy="2590800"/>
          </a:xfrm>
          <a:prstGeom prst="rect">
            <a:avLst/>
          </a:prstGeom>
          <a:noFill/>
          <a:ln w="9525">
            <a:noFill/>
            <a:miter lim="800000"/>
            <a:headEnd/>
            <a:tailEnd/>
          </a:ln>
        </p:spPr>
      </p:pic>
      <p:pic>
        <p:nvPicPr>
          <p:cNvPr id="37897" name="Picture 9"/>
          <p:cNvPicPr>
            <a:picLocks noChangeAspect="1" noChangeArrowheads="1"/>
          </p:cNvPicPr>
          <p:nvPr/>
        </p:nvPicPr>
        <p:blipFill>
          <a:blip r:embed="rId10" cstate="print"/>
          <a:srcRect/>
          <a:stretch>
            <a:fillRect/>
          </a:stretch>
        </p:blipFill>
        <p:spPr bwMode="auto">
          <a:xfrm>
            <a:off x="3" y="5422900"/>
            <a:ext cx="1319213" cy="1511300"/>
          </a:xfrm>
          <a:prstGeom prst="rect">
            <a:avLst/>
          </a:prstGeom>
          <a:noFill/>
          <a:ln w="9525">
            <a:noFill/>
            <a:miter lim="800000"/>
            <a:headEnd/>
            <a:tailEnd/>
          </a:ln>
        </p:spPr>
      </p:pic>
      <p:pic>
        <p:nvPicPr>
          <p:cNvPr id="37898" name="Picture 10"/>
          <p:cNvPicPr>
            <a:picLocks noChangeAspect="1" noChangeArrowheads="1"/>
          </p:cNvPicPr>
          <p:nvPr/>
        </p:nvPicPr>
        <p:blipFill>
          <a:blip r:embed="rId11" cstate="print"/>
          <a:srcRect/>
          <a:stretch>
            <a:fillRect/>
          </a:stretch>
        </p:blipFill>
        <p:spPr bwMode="auto">
          <a:xfrm>
            <a:off x="6172200" y="2590800"/>
            <a:ext cx="3048000" cy="1790700"/>
          </a:xfrm>
          <a:prstGeom prst="rect">
            <a:avLst/>
          </a:prstGeom>
          <a:noFill/>
          <a:ln w="9525">
            <a:noFill/>
            <a:miter lim="800000"/>
            <a:headEnd/>
            <a:tailEnd/>
          </a:ln>
        </p:spPr>
      </p:pic>
      <p:pic>
        <p:nvPicPr>
          <p:cNvPr id="37899" name="Picture 11"/>
          <p:cNvPicPr>
            <a:picLocks noChangeAspect="1" noChangeArrowheads="1"/>
          </p:cNvPicPr>
          <p:nvPr/>
        </p:nvPicPr>
        <p:blipFill>
          <a:blip r:embed="rId12" cstate="print"/>
          <a:srcRect l="8229" r="4114"/>
          <a:stretch>
            <a:fillRect/>
          </a:stretch>
        </p:blipFill>
        <p:spPr bwMode="auto">
          <a:xfrm>
            <a:off x="990603" y="5686427"/>
            <a:ext cx="1203325" cy="1247775"/>
          </a:xfrm>
          <a:prstGeom prst="rect">
            <a:avLst/>
          </a:prstGeom>
          <a:noFill/>
          <a:ln w="9525">
            <a:noFill/>
            <a:miter lim="800000"/>
            <a:headEnd/>
            <a:tailEnd/>
          </a:ln>
        </p:spPr>
      </p:pic>
    </p:spTree>
    <p:extLst>
      <p:ext uri="{BB962C8B-B14F-4D97-AF65-F5344CB8AC3E}">
        <p14:creationId xmlns:p14="http://schemas.microsoft.com/office/powerpoint/2010/main" val="95332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descr="Rectangle: Click to edit Master text styles&#10;Second level&#10;Third level&#10;Fourth level&#10;Fifth level"/>
          <p:cNvSpPr>
            <a:spLocks noGrp="1" noChangeArrowheads="1"/>
          </p:cNvSpPr>
          <p:nvPr>
            <p:ph type="body" idx="1"/>
          </p:nvPr>
        </p:nvSpPr>
        <p:spPr>
          <a:xfrm>
            <a:off x="685800" y="1066800"/>
            <a:ext cx="7772400" cy="4419600"/>
          </a:xfrm>
        </p:spPr>
        <p:txBody>
          <a:bodyPr/>
          <a:lstStyle/>
          <a:p>
            <a:pPr eaLnBrk="1" hangingPunct="1"/>
            <a:r>
              <a:rPr lang="en-US"/>
              <a:t>Making sense out </a:t>
            </a:r>
            <a:br>
              <a:rPr lang="en-US"/>
            </a:br>
            <a:r>
              <a:rPr lang="en-US"/>
              <a:t>of the diversity</a:t>
            </a:r>
          </a:p>
          <a:p>
            <a:pPr eaLnBrk="1" hangingPunct="1"/>
            <a:r>
              <a:rPr lang="en-US"/>
              <a:t>Hierarchical scheme</a:t>
            </a:r>
          </a:p>
        </p:txBody>
      </p:sp>
      <p:pic>
        <p:nvPicPr>
          <p:cNvPr id="36869" name="Picture 5" descr="C:\Documents and Settings\goldbergj\Desktop\life pics\PhylogeneticTreeOfLife.jpg"/>
          <p:cNvPicPr>
            <a:picLocks noChangeAspect="1" noChangeArrowheads="1"/>
          </p:cNvPicPr>
          <p:nvPr/>
        </p:nvPicPr>
        <p:blipFill>
          <a:blip r:embed="rId3" cstate="print"/>
          <a:srcRect/>
          <a:stretch>
            <a:fillRect/>
          </a:stretch>
        </p:blipFill>
        <p:spPr bwMode="auto">
          <a:xfrm>
            <a:off x="152400" y="2868616"/>
            <a:ext cx="5791200" cy="3836008"/>
          </a:xfrm>
          <a:prstGeom prst="rect">
            <a:avLst/>
          </a:prstGeom>
          <a:noFill/>
          <a:ln w="9525">
            <a:noFill/>
            <a:miter lim="800000"/>
            <a:headEnd/>
            <a:tailEnd/>
          </a:ln>
        </p:spPr>
      </p:pic>
      <p:sp>
        <p:nvSpPr>
          <p:cNvPr id="7" name="Action Button: Information 6">
            <a:hlinkClick r:id="rId4" invalidUrl="http://www.goldiesroom.org/Shockwave_Pages/044--Phylogenetic Trees.htm" highlightClick="1"/>
          </p:cNvPr>
          <p:cNvSpPr/>
          <p:nvPr/>
        </p:nvSpPr>
        <p:spPr bwMode="auto">
          <a:xfrm>
            <a:off x="8382000" y="6096000"/>
            <a:ext cx="533400" cy="533400"/>
          </a:xfrm>
          <a:prstGeom prst="actionButtonInformation">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none" lIns="91426" tIns="45714" rIns="91426" bIns="45714" numCol="1" rtlCol="0" anchor="ctr" anchorCtr="0" compatLnSpc="1">
            <a:prstTxWarp prst="textNoShape">
              <a:avLst/>
            </a:prstTxWarp>
          </a:bodyPr>
          <a:lstStyle/>
          <a:p>
            <a:pPr defTabSz="914263"/>
            <a:endParaRPr lang="en-US" dirty="0"/>
          </a:p>
        </p:txBody>
      </p:sp>
      <p:pic>
        <p:nvPicPr>
          <p:cNvPr id="36867" name="Picture 4"/>
          <p:cNvPicPr>
            <a:picLocks noChangeAspect="1" noChangeArrowheads="1"/>
          </p:cNvPicPr>
          <p:nvPr/>
        </p:nvPicPr>
        <p:blipFill>
          <a:blip r:embed="rId5" cstate="print"/>
          <a:srcRect b="3593"/>
          <a:stretch>
            <a:fillRect/>
          </a:stretch>
        </p:blipFill>
        <p:spPr bwMode="auto">
          <a:xfrm>
            <a:off x="5894387" y="1486692"/>
            <a:ext cx="3021013" cy="3746500"/>
          </a:xfrm>
          <a:prstGeom prst="rect">
            <a:avLst/>
          </a:prstGeom>
          <a:noFill/>
          <a:ln w="9525">
            <a:noFill/>
            <a:miter lim="800000"/>
            <a:headEnd/>
            <a:tailEnd/>
          </a:ln>
        </p:spPr>
      </p:pic>
      <p:sp>
        <p:nvSpPr>
          <p:cNvPr id="36866" name="Rectangle 2"/>
          <p:cNvSpPr>
            <a:spLocks noGrp="1" noChangeArrowheads="1"/>
          </p:cNvSpPr>
          <p:nvPr>
            <p:ph type="title"/>
          </p:nvPr>
        </p:nvSpPr>
        <p:spPr>
          <a:xfrm>
            <a:off x="457200" y="381000"/>
            <a:ext cx="7772400" cy="762000"/>
          </a:xfrm>
        </p:spPr>
        <p:txBody>
          <a:bodyPr/>
          <a:lstStyle/>
          <a:p>
            <a:pPr eaLnBrk="1" hangingPunct="1"/>
            <a:r>
              <a:rPr lang="en-US" dirty="0"/>
              <a:t>Organizing Life’s Diversity</a:t>
            </a:r>
          </a:p>
        </p:txBody>
      </p:sp>
    </p:spTree>
    <p:extLst>
      <p:ext uri="{BB962C8B-B14F-4D97-AF65-F5344CB8AC3E}">
        <p14:creationId xmlns:p14="http://schemas.microsoft.com/office/powerpoint/2010/main" val="1727049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fill="hold" grpId="0" nodeType="after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ctrTitle"/>
          </p:nvPr>
        </p:nvSpPr>
        <p:spPr>
          <a:xfrm>
            <a:off x="914400" y="4986334"/>
            <a:ext cx="7239000" cy="1219200"/>
          </a:xfrm>
        </p:spPr>
        <p:txBody>
          <a:bodyPr/>
          <a:lstStyle/>
          <a:p>
            <a:pPr algn="ctr" eaLnBrk="1" hangingPunct="1">
              <a:lnSpc>
                <a:spcPct val="120000"/>
              </a:lnSpc>
            </a:pPr>
            <a:r>
              <a:rPr lang="en-US" sz="3600" i="1" dirty="0"/>
              <a:t>“Nothing in biology makes sense except</a:t>
            </a:r>
            <a:r>
              <a:rPr lang="en-US" sz="3600" b="0" i="1" dirty="0"/>
              <a:t> </a:t>
            </a:r>
            <a:r>
              <a:rPr lang="en-US" sz="3600" i="1" dirty="0"/>
              <a:t>in the light of evolution</a:t>
            </a:r>
            <a:r>
              <a:rPr lang="en-US" sz="4500" dirty="0"/>
              <a:t>.”</a:t>
            </a:r>
            <a:endParaRPr lang="en-US" sz="2100" b="0" dirty="0">
              <a:solidFill>
                <a:srgbClr val="000000"/>
              </a:solidFill>
              <a:latin typeface="Georgia" pitchFamily="18" charset="0"/>
            </a:endParaRPr>
          </a:p>
        </p:txBody>
      </p:sp>
      <p:sp>
        <p:nvSpPr>
          <p:cNvPr id="19459" name="Rectangle 1027" descr="Rectangle: Click to edit Master text styles&#10;Second level&#10;Third level&#10;Fourth level&#10;Fifth level"/>
          <p:cNvSpPr>
            <a:spLocks noGrp="1" noChangeArrowheads="1"/>
          </p:cNvSpPr>
          <p:nvPr>
            <p:ph type="subTitle" idx="1"/>
          </p:nvPr>
        </p:nvSpPr>
        <p:spPr>
          <a:xfrm>
            <a:off x="2133600" y="6281737"/>
            <a:ext cx="6400800" cy="500063"/>
          </a:xfrm>
        </p:spPr>
        <p:txBody>
          <a:bodyPr/>
          <a:lstStyle/>
          <a:p>
            <a:pPr algn="r" eaLnBrk="1" hangingPunct="1">
              <a:buFont typeface="Wingdings" pitchFamily="2" charset="2"/>
              <a:buNone/>
            </a:pPr>
            <a:r>
              <a:rPr lang="en-US" sz="2100" dirty="0"/>
              <a:t>— Theodosius </a:t>
            </a:r>
            <a:r>
              <a:rPr lang="en-US" sz="2100" dirty="0" err="1"/>
              <a:t>Dobzhansky</a:t>
            </a:r>
            <a:endParaRPr lang="en-US" sz="2100" b="0" dirty="0">
              <a:latin typeface="Georgia" pitchFamily="18" charset="0"/>
            </a:endParaRPr>
          </a:p>
        </p:txBody>
      </p:sp>
      <p:pic>
        <p:nvPicPr>
          <p:cNvPr id="19460" name="Picture 1028"/>
          <p:cNvPicPr>
            <a:picLocks noChangeAspect="1" noChangeArrowheads="1"/>
          </p:cNvPicPr>
          <p:nvPr/>
        </p:nvPicPr>
        <p:blipFill>
          <a:blip r:embed="rId3" cstate="print"/>
          <a:srcRect/>
          <a:stretch>
            <a:fillRect/>
          </a:stretch>
        </p:blipFill>
        <p:spPr bwMode="auto">
          <a:xfrm>
            <a:off x="1800984" y="670556"/>
            <a:ext cx="5574168" cy="3810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8322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1720851"/>
            <a:ext cx="4143850" cy="3698385"/>
          </a:xfrm>
          <a:prstGeom prst="rect">
            <a:avLst/>
          </a:prstGeom>
          <a:ln>
            <a:noFill/>
          </a:ln>
          <a:effectLst>
            <a:outerShdw blurRad="292100" dist="139700" dir="2700000" algn="tl" rotWithShape="0">
              <a:srgbClr val="333333">
                <a:alpha val="65000"/>
              </a:srgbClr>
            </a:outerShdw>
          </a:effectLst>
        </p:spPr>
      </p:pic>
      <p:sp>
        <p:nvSpPr>
          <p:cNvPr id="17411" name="Rectangle 2"/>
          <p:cNvSpPr>
            <a:spLocks noGrp="1" noChangeArrowheads="1"/>
          </p:cNvSpPr>
          <p:nvPr>
            <p:ph type="title"/>
          </p:nvPr>
        </p:nvSpPr>
        <p:spPr>
          <a:xfrm>
            <a:off x="457200" y="381000"/>
            <a:ext cx="7772400" cy="762000"/>
          </a:xfrm>
        </p:spPr>
        <p:txBody>
          <a:bodyPr/>
          <a:lstStyle/>
          <a:p>
            <a:pPr eaLnBrk="1" hangingPunct="1"/>
            <a:r>
              <a:rPr lang="en-US" dirty="0"/>
              <a:t>Evolution </a:t>
            </a:r>
          </a:p>
        </p:txBody>
      </p:sp>
      <p:sp>
        <p:nvSpPr>
          <p:cNvPr id="17412" name="Rectangle 3" descr="Rectangle: Click to edit Master text styles&#10;Second level&#10;Third level&#10;Fourth level&#10;Fifth level"/>
          <p:cNvSpPr>
            <a:spLocks noGrp="1" noChangeArrowheads="1"/>
          </p:cNvSpPr>
          <p:nvPr>
            <p:ph type="body" idx="1"/>
          </p:nvPr>
        </p:nvSpPr>
        <p:spPr>
          <a:xfrm>
            <a:off x="685800" y="1066800"/>
            <a:ext cx="7772400" cy="4419600"/>
          </a:xfrm>
        </p:spPr>
        <p:txBody>
          <a:bodyPr/>
          <a:lstStyle/>
          <a:p>
            <a:pPr eaLnBrk="1" hangingPunct="1"/>
            <a:r>
              <a:rPr lang="en-US" dirty="0"/>
              <a:t>core theme of biology</a:t>
            </a:r>
          </a:p>
        </p:txBody>
      </p:sp>
      <p:pic>
        <p:nvPicPr>
          <p:cNvPr id="17413" name="Picture 6"/>
          <p:cNvPicPr>
            <a:picLocks noChangeAspect="1" noChangeArrowheads="1"/>
          </p:cNvPicPr>
          <p:nvPr/>
        </p:nvPicPr>
        <p:blipFill>
          <a:blip r:embed="rId4" cstate="print"/>
          <a:srcRect/>
          <a:stretch>
            <a:fillRect/>
          </a:stretch>
        </p:blipFill>
        <p:spPr bwMode="auto">
          <a:xfrm>
            <a:off x="4772025" y="1720851"/>
            <a:ext cx="3382963" cy="4679950"/>
          </a:xfrm>
          <a:prstGeom prst="rect">
            <a:avLst/>
          </a:prstGeom>
          <a:ln>
            <a:noFill/>
          </a:ln>
          <a:effectLst>
            <a:outerShdw blurRad="292100" dist="139700" dir="2700000" algn="tl" rotWithShape="0">
              <a:srgbClr val="333333">
                <a:alpha val="65000"/>
              </a:srgbClr>
            </a:outerShdw>
          </a:effectLst>
        </p:spPr>
      </p:pic>
      <p:sp>
        <p:nvSpPr>
          <p:cNvPr id="17414" name="Rectangle 7"/>
          <p:cNvSpPr>
            <a:spLocks noChangeArrowheads="1"/>
          </p:cNvSpPr>
          <p:nvPr/>
        </p:nvSpPr>
        <p:spPr bwMode="auto">
          <a:xfrm>
            <a:off x="1387621" y="5695487"/>
            <a:ext cx="2283008" cy="476713"/>
          </a:xfrm>
          <a:prstGeom prst="roundRect">
            <a:avLst/>
          </a:prstGeom>
          <a:solidFill>
            <a:srgbClr val="FFEA18"/>
          </a:solidFill>
          <a:ln w="9525">
            <a:noFill/>
            <a:miter lim="800000"/>
            <a:headEnd/>
            <a:tailEnd/>
          </a:ln>
          <a:effectLst>
            <a:glow rad="101600">
              <a:schemeClr val="accent1">
                <a:satMod val="175000"/>
                <a:alpha val="40000"/>
              </a:schemeClr>
            </a:glow>
            <a:outerShdw blurRad="50800" dist="38100" dir="2700000" algn="tl" rotWithShape="0">
              <a:prstClr val="black">
                <a:alpha val="40000"/>
              </a:prstClr>
            </a:outerShdw>
          </a:effectLst>
        </p:spPr>
        <p:txBody>
          <a:bodyPr wrap="none" lIns="91426" tIns="45714" rIns="91426" bIns="45714" anchor="ctr">
            <a:spAutoFit/>
          </a:bodyPr>
          <a:lstStyle/>
          <a:p>
            <a:r>
              <a:rPr lang="en-US" sz="2200" b="1" dirty="0">
                <a:solidFill>
                  <a:schemeClr val="tx1"/>
                </a:solidFill>
              </a:rPr>
              <a:t>Charles Darwin</a:t>
            </a:r>
            <a:endParaRPr lang="en-US" sz="3000" b="1" dirty="0">
              <a:solidFill>
                <a:schemeClr val="tx1"/>
              </a:solidFill>
            </a:endParaRPr>
          </a:p>
        </p:txBody>
      </p:sp>
    </p:spTree>
    <p:extLst>
      <p:ext uri="{BB962C8B-B14F-4D97-AF65-F5344CB8AC3E}">
        <p14:creationId xmlns:p14="http://schemas.microsoft.com/office/powerpoint/2010/main" val="6726903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descr="Rectangle: Click to edit Master text styles&#10;Second level&#10;Third level&#10;Fourth level&#10;Fifth level"/>
          <p:cNvSpPr>
            <a:spLocks noGrp="1" noChangeArrowheads="1"/>
          </p:cNvSpPr>
          <p:nvPr>
            <p:ph type="body" idx="1"/>
          </p:nvPr>
        </p:nvSpPr>
        <p:spPr>
          <a:xfrm>
            <a:off x="685800" y="1068388"/>
            <a:ext cx="4191003" cy="4419600"/>
          </a:xfrm>
        </p:spPr>
        <p:txBody>
          <a:bodyPr/>
          <a:lstStyle/>
          <a:p>
            <a:pPr eaLnBrk="1" hangingPunct="1"/>
            <a:r>
              <a:rPr lang="en-US" dirty="0"/>
              <a:t>evolutionary adaptation is a product of natural selection</a:t>
            </a:r>
          </a:p>
        </p:txBody>
      </p:sp>
      <p:pic>
        <p:nvPicPr>
          <p:cNvPr id="18436" name="Picture 4"/>
          <p:cNvPicPr>
            <a:picLocks noChangeAspect="1" noChangeArrowheads="1"/>
          </p:cNvPicPr>
          <p:nvPr/>
        </p:nvPicPr>
        <p:blipFill>
          <a:blip r:embed="rId5" cstate="print"/>
          <a:srcRect b="3600"/>
          <a:stretch>
            <a:fillRect/>
          </a:stretch>
        </p:blipFill>
        <p:spPr bwMode="auto">
          <a:xfrm>
            <a:off x="4876803" y="190500"/>
            <a:ext cx="4018405" cy="6477000"/>
          </a:xfrm>
          <a:prstGeom prst="rect">
            <a:avLst/>
          </a:prstGeom>
          <a:noFill/>
          <a:ln w="9525">
            <a:noFill/>
            <a:miter lim="800000"/>
            <a:headEnd/>
            <a:tailEnd/>
          </a:ln>
        </p:spPr>
      </p:pic>
      <p:sp>
        <p:nvSpPr>
          <p:cNvPr id="9" name="Rectangle 2"/>
          <p:cNvSpPr>
            <a:spLocks noGrp="1" noChangeArrowheads="1"/>
          </p:cNvSpPr>
          <p:nvPr>
            <p:ph type="title"/>
          </p:nvPr>
        </p:nvSpPr>
        <p:spPr>
          <a:xfrm>
            <a:off x="457200" y="381000"/>
            <a:ext cx="7772400" cy="762000"/>
          </a:xfrm>
        </p:spPr>
        <p:txBody>
          <a:bodyPr/>
          <a:lstStyle/>
          <a:p>
            <a:pPr eaLnBrk="1" hangingPunct="1"/>
            <a:r>
              <a:rPr lang="en-US" dirty="0"/>
              <a:t>Evolution </a:t>
            </a:r>
          </a:p>
        </p:txBody>
      </p:sp>
      <p:pic>
        <p:nvPicPr>
          <p:cNvPr id="8" name="Picture 7" descr="penguinL"/>
          <p:cNvPicPr>
            <a:picLocks noChangeAspect="1" noChangeArrowheads="1"/>
          </p:cNvPicPr>
          <p:nvPr/>
        </p:nvPicPr>
        <p:blipFill>
          <a:blip r:embed="rId6" cstate="print"/>
          <a:srcRect/>
          <a:stretch>
            <a:fillRect/>
          </a:stretch>
        </p:blipFill>
        <p:spPr bwMode="auto">
          <a:xfrm flipH="1">
            <a:off x="31750" y="5559425"/>
            <a:ext cx="1274763" cy="1295400"/>
          </a:xfrm>
          <a:prstGeom prst="rect">
            <a:avLst/>
          </a:prstGeom>
          <a:noFill/>
        </p:spPr>
      </p:pic>
      <p:pic>
        <p:nvPicPr>
          <p:cNvPr id="11" name="Picture 6"/>
          <p:cNvPicPr>
            <a:picLocks noChangeAspect="1" noChangeArrowheads="1"/>
          </p:cNvPicPr>
          <p:nvPr/>
        </p:nvPicPr>
        <p:blipFill>
          <a:blip r:embed="rId7" cstate="print"/>
          <a:srcRect/>
          <a:stretch>
            <a:fillRect/>
          </a:stretch>
        </p:blipFill>
        <p:spPr bwMode="auto">
          <a:xfrm>
            <a:off x="1828803" y="3248661"/>
            <a:ext cx="3048000" cy="2084387"/>
          </a:xfrm>
          <a:prstGeom prst="rect">
            <a:avLst/>
          </a:prstGeom>
          <a:noFill/>
          <a:effectLst>
            <a:outerShdw dist="35921" dir="2700000" algn="ctr" rotWithShape="0">
              <a:srgbClr val="808080"/>
            </a:outerShdw>
          </a:effectLst>
        </p:spPr>
      </p:pic>
      <p:sp>
        <p:nvSpPr>
          <p:cNvPr id="10" name="AutoShape 8"/>
          <p:cNvSpPr>
            <a:spLocks noChangeArrowheads="1"/>
          </p:cNvSpPr>
          <p:nvPr/>
        </p:nvSpPr>
        <p:spPr bwMode="auto">
          <a:xfrm flipH="1">
            <a:off x="1450183" y="5167313"/>
            <a:ext cx="2433638" cy="1500187"/>
          </a:xfrm>
          <a:prstGeom prst="wedgeEllipseCallout">
            <a:avLst>
              <a:gd name="adj1" fmla="val 66306"/>
              <a:gd name="adj2" fmla="val -9051"/>
            </a:avLst>
          </a:prstGeom>
          <a:solidFill>
            <a:srgbClr val="FFEA18"/>
          </a:solidFill>
          <a:ln w="38100">
            <a:solidFill>
              <a:srgbClr val="CC0000"/>
            </a:solidFill>
            <a:miter lim="800000"/>
            <a:headEnd/>
            <a:tailEnd/>
          </a:ln>
          <a:effectLst/>
        </p:spPr>
        <p:txBody>
          <a:bodyPr wrap="none" lIns="0" tIns="0" rIns="0" bIns="0" anchor="ctr"/>
          <a:lstStyle/>
          <a:p>
            <a:r>
              <a:rPr lang="en-US" sz="1800" b="1" dirty="0">
                <a:solidFill>
                  <a:srgbClr val="0F116A"/>
                </a:solidFill>
                <a:latin typeface="Comic Sans MS" pitchFamily="48" charset="0"/>
                <a:ea typeface="Geneva" pitchFamily="48" charset="-128"/>
              </a:rPr>
              <a:t>Organisms </a:t>
            </a:r>
            <a:br>
              <a:rPr lang="en-US" sz="1800" b="1" dirty="0">
                <a:solidFill>
                  <a:srgbClr val="0F116A"/>
                </a:solidFill>
                <a:latin typeface="Comic Sans MS" pitchFamily="48" charset="0"/>
                <a:ea typeface="Geneva" pitchFamily="48" charset="-128"/>
              </a:rPr>
            </a:br>
            <a:r>
              <a:rPr lang="en-US" sz="1800" b="1" dirty="0">
                <a:solidFill>
                  <a:srgbClr val="0F116A"/>
                </a:solidFill>
                <a:latin typeface="Comic Sans MS" pitchFamily="48" charset="0"/>
                <a:ea typeface="Geneva" pitchFamily="48" charset="-128"/>
              </a:rPr>
              <a:t>don’t adapt; </a:t>
            </a:r>
            <a:br>
              <a:rPr lang="en-US" sz="1800" b="1" dirty="0">
                <a:solidFill>
                  <a:srgbClr val="0F116A"/>
                </a:solidFill>
                <a:latin typeface="Comic Sans MS" pitchFamily="48" charset="0"/>
                <a:ea typeface="Geneva" pitchFamily="48" charset="-128"/>
              </a:rPr>
            </a:br>
            <a:r>
              <a:rPr lang="en-US" sz="1800" b="1" dirty="0">
                <a:solidFill>
                  <a:srgbClr val="0F116A"/>
                </a:solidFill>
                <a:latin typeface="Comic Sans MS" pitchFamily="48" charset="0"/>
                <a:ea typeface="Geneva" pitchFamily="48" charset="-128"/>
              </a:rPr>
              <a:t>Organisms </a:t>
            </a:r>
            <a:r>
              <a:rPr lang="en-US" sz="1800" b="1" i="1" u="sng" dirty="0">
                <a:solidFill>
                  <a:srgbClr val="0F116A"/>
                </a:solidFill>
                <a:latin typeface="Comic Sans MS" pitchFamily="48" charset="0"/>
                <a:ea typeface="Geneva" pitchFamily="48" charset="-128"/>
              </a:rPr>
              <a:t>have</a:t>
            </a:r>
            <a:r>
              <a:rPr lang="en-US" sz="1800" b="1" dirty="0">
                <a:solidFill>
                  <a:srgbClr val="0F116A"/>
                </a:solidFill>
                <a:latin typeface="Comic Sans MS" pitchFamily="48" charset="0"/>
                <a:ea typeface="Geneva" pitchFamily="48" charset="-128"/>
              </a:rPr>
              <a:t> </a:t>
            </a:r>
            <a:br>
              <a:rPr lang="en-US" sz="1800" b="1" dirty="0">
                <a:solidFill>
                  <a:srgbClr val="0F116A"/>
                </a:solidFill>
                <a:latin typeface="Comic Sans MS" pitchFamily="48" charset="0"/>
                <a:ea typeface="Geneva" pitchFamily="48" charset="-128"/>
              </a:rPr>
            </a:br>
            <a:r>
              <a:rPr lang="en-US" sz="1800" b="1" dirty="0">
                <a:solidFill>
                  <a:srgbClr val="0F116A"/>
                </a:solidFill>
                <a:latin typeface="Comic Sans MS" pitchFamily="48" charset="0"/>
                <a:ea typeface="Geneva" pitchFamily="48" charset="-128"/>
              </a:rPr>
              <a:t>adaptations. </a:t>
            </a:r>
          </a:p>
        </p:txBody>
      </p:sp>
    </p:spTree>
    <p:extLst>
      <p:ext uri="{BB962C8B-B14F-4D97-AF65-F5344CB8AC3E}">
        <p14:creationId xmlns:p14="http://schemas.microsoft.com/office/powerpoint/2010/main" val="805323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VERSION" val="4.10"/>
  <p:tag name="QUESTIONNAME" val="Choose the exper"/>
  <p:tag name="QUESTIONTYPE" val=" 0"/>
  <p:tag name="QUESTIONCHOICES" val=" 3"/>
  <p:tag name="QUESTIONANSWER" val="E"/>
  <p:tag name="QUESTIONDIFFICULTY" val=" 0"/>
  <p:tag name="QUESTIONPOINTS" val=" 1"/>
  <p:tag name="QUESTIONCHANCES" val=" 1"/>
  <p:tag name="QUESTIONTIMER" val="00:30"/>
  <p:tag name="QUESTIONCHOICESTYPE" val=" 1"/>
  <p:tag name="QUESTIONCHARTTYPE" val="0"/>
  <p:tag name="MANUALQUESTIONSTART" val="No"/>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879</Words>
  <Application>Microsoft Office PowerPoint</Application>
  <PresentationFormat>On-screen Show (4:3)</PresentationFormat>
  <Paragraphs>165</Paragraphs>
  <Slides>36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Arial</vt:lpstr>
      <vt:lpstr>Bookman Old Style</vt:lpstr>
      <vt:lpstr>Calibri</vt:lpstr>
      <vt:lpstr>Comic Sans MS</vt:lpstr>
      <vt:lpstr>Geneva</vt:lpstr>
      <vt:lpstr>Georgia</vt:lpstr>
      <vt:lpstr>Tahoma</vt:lpstr>
      <vt:lpstr>Times</vt:lpstr>
      <vt:lpstr>Times New Roman</vt:lpstr>
      <vt:lpstr>Wingdings</vt:lpstr>
      <vt:lpstr>Office Theme</vt:lpstr>
      <vt:lpstr>Introduction to Biology</vt:lpstr>
      <vt:lpstr>Biology is the study of  LIFE!</vt:lpstr>
      <vt:lpstr>Umbrella Concepts</vt:lpstr>
      <vt:lpstr>Big Ideas in AP Biology</vt:lpstr>
      <vt:lpstr>PowerPoint Presentation</vt:lpstr>
      <vt:lpstr>Organizing Life’s Diversity</vt:lpstr>
      <vt:lpstr>“Nothing in biology makes sense except in the light of evolution.”</vt:lpstr>
      <vt:lpstr>Evolution </vt:lpstr>
      <vt:lpstr>Evolution </vt:lpstr>
      <vt:lpstr>Unity &amp; Diversity</vt:lpstr>
      <vt:lpstr>PowerPoint Presentation</vt:lpstr>
      <vt:lpstr>Big Ideas in AP Biology</vt:lpstr>
      <vt:lpstr>Energy Transfer</vt:lpstr>
      <vt:lpstr>Energy Transfer</vt:lpstr>
      <vt:lpstr>Levels of organization</vt:lpstr>
      <vt:lpstr>Form follows function</vt:lpstr>
      <vt:lpstr>Big Ideas in AP Biology</vt:lpstr>
      <vt:lpstr>Continuity &amp; Change</vt:lpstr>
      <vt:lpstr>Which science is growing the fastest in new knowledge? </vt:lpstr>
      <vt:lpstr>Big Ideas in AP Biology</vt:lpstr>
      <vt:lpstr>Regulation </vt:lpstr>
      <vt:lpstr>Interdependence </vt:lpstr>
      <vt:lpstr>Science, Technology &amp; Society  </vt:lpstr>
      <vt:lpstr>Themes </vt:lpstr>
      <vt:lpstr>The Scientific Method &amp;  Experimental Design</vt:lpstr>
      <vt:lpstr>What is Inquiry? </vt:lpstr>
      <vt:lpstr>The Scientific Method:</vt:lpstr>
      <vt:lpstr>PowerPoint Presentation</vt:lpstr>
      <vt:lpstr>Data</vt:lpstr>
      <vt:lpstr>The Role of Hypotheses in Inquiry</vt:lpstr>
      <vt:lpstr>PowerPoint Presentation</vt:lpstr>
      <vt:lpstr>A Closer Look at Hypotheses in Scientific Inquiry</vt:lpstr>
      <vt:lpstr>Designing Controlled Experiments</vt:lpstr>
      <vt:lpstr>Null Hypothesis</vt:lpstr>
      <vt:lpstr>Experiments  </vt:lpstr>
      <vt:lpstr>Choose the experiment that would best test whether the color of the artificial snakes were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Biology</dc:title>
  <cp:lastModifiedBy>WENDY GUZMAN</cp:lastModifiedBy>
  <cp:revision>8</cp:revision>
  <dcterms:modified xsi:type="dcterms:W3CDTF">2017-10-04T13:23:20Z</dcterms:modified>
</cp:coreProperties>
</file>